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Comfortaa Medium"/>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6" roundtripDataSignature="AMtx7mhvWiv/YBrYsEy/HJbbaWOUue5a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A7B2DB-4387-4D25-A250-127B0B9DC372}">
  <a:tblStyle styleId="{55A7B2DB-4387-4D25-A250-127B0B9DC37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ComfortaaMedium-regular.fntdata"/><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font" Target="fonts/Comfortaa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it"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267" name="Google Shape;26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it"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50" name="Google Shape;15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it"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ertina">
  <p:cSld name="Copertina">
    <p:bg>
      <p:bgPr>
        <a:solidFill>
          <a:schemeClr val="lt1"/>
        </a:solidFill>
      </p:bgPr>
    </p:bg>
    <p:spTree>
      <p:nvGrpSpPr>
        <p:cNvPr id="6" name="Shape 6"/>
        <p:cNvGrpSpPr/>
        <p:nvPr/>
      </p:nvGrpSpPr>
      <p:grpSpPr>
        <a:xfrm>
          <a:off x="0" y="0"/>
          <a:ext cx="0" cy="0"/>
          <a:chOff x="0" y="0"/>
          <a:chExt cx="0" cy="0"/>
        </a:xfrm>
      </p:grpSpPr>
      <p:sp>
        <p:nvSpPr>
          <p:cNvPr id="7" name="Google Shape;7;p18"/>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 name="Google Shape;8;p18"/>
          <p:cNvSpPr txBox="1"/>
          <p:nvPr>
            <p:ph type="title"/>
          </p:nvPr>
        </p:nvSpPr>
        <p:spPr>
          <a:xfrm>
            <a:off x="1257300" y="1425255"/>
            <a:ext cx="7043738" cy="94289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3500"/>
              <a:buFont typeface="Verdana"/>
              <a:buNone/>
              <a:defRPr b="1" i="0" sz="35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8"/>
          <p:cNvSpPr txBox="1"/>
          <p:nvPr>
            <p:ph idx="1" type="body"/>
          </p:nvPr>
        </p:nvSpPr>
        <p:spPr>
          <a:xfrm>
            <a:off x="1257300" y="2416372"/>
            <a:ext cx="7043738" cy="7286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500"/>
              <a:buFont typeface="Arial"/>
              <a:buNone/>
              <a:defRPr b="0" i="0" sz="2500" u="none" cap="none" strike="noStrike">
                <a:solidFill>
                  <a:schemeClr val="lt1"/>
                </a:solidFill>
                <a:latin typeface="Verdana"/>
                <a:ea typeface="Verdana"/>
                <a:cs typeface="Verdana"/>
                <a:sym typeface="Verdana"/>
              </a:defRPr>
            </a:lvl1pPr>
            <a:lvl2pPr indent="-419100" lvl="1" marL="9144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2pPr>
            <a:lvl3pPr indent="-419100" lvl="2" marL="13716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3pPr>
            <a:lvl4pPr indent="-419100" lvl="3" marL="18288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4pPr>
            <a:lvl5pPr indent="-419100" lvl="4" marL="2286000" marR="0" rtl="0" algn="l">
              <a:lnSpc>
                <a:spcPct val="90000"/>
              </a:lnSpc>
              <a:spcBef>
                <a:spcPts val="500"/>
              </a:spcBef>
              <a:spcAft>
                <a:spcPts val="0"/>
              </a:spcAft>
              <a:buClr>
                <a:schemeClr val="lt1"/>
              </a:buClr>
              <a:buSzPts val="3000"/>
              <a:buFont typeface="Arial"/>
              <a:buChar char="•"/>
              <a:defRPr b="0" i="0" sz="3000" u="none" cap="none" strike="noStrike">
                <a:solidFill>
                  <a:schemeClr val="lt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 name="Google Shape;10;p18"/>
          <p:cNvSpPr/>
          <p:nvPr/>
        </p:nvSpPr>
        <p:spPr>
          <a:xfrm>
            <a:off x="0" y="4120157"/>
            <a:ext cx="5379244" cy="2678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18"/>
          <p:cNvSpPr txBox="1"/>
          <p:nvPr>
            <p:ph idx="2" type="body"/>
          </p:nvPr>
        </p:nvSpPr>
        <p:spPr>
          <a:xfrm>
            <a:off x="1200945" y="4120158"/>
            <a:ext cx="4178299" cy="267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C7E"/>
              </a:buClr>
              <a:buSzPts val="2000"/>
              <a:buFont typeface="Arial"/>
              <a:buNone/>
              <a:defRPr b="1" i="0" sz="2000" u="none" cap="none" strike="noStrike">
                <a:solidFill>
                  <a:srgbClr val="004C7E"/>
                </a:solidFill>
                <a:latin typeface="Verdana"/>
                <a:ea typeface="Verdana"/>
                <a:cs typeface="Verdana"/>
                <a:sym typeface="Verdana"/>
              </a:defRPr>
            </a:lvl1pPr>
            <a:lvl2pPr indent="-381000" lvl="1" marL="914400" marR="0" rtl="0" algn="l">
              <a:lnSpc>
                <a:spcPct val="90000"/>
              </a:lnSpc>
              <a:spcBef>
                <a:spcPts val="500"/>
              </a:spcBef>
              <a:spcAft>
                <a:spcPts val="0"/>
              </a:spcAft>
              <a:buClr>
                <a:srgbClr val="004C7E"/>
              </a:buClr>
              <a:buSzPts val="2400"/>
              <a:buFont typeface="Arial"/>
              <a:buChar char="•"/>
              <a:defRPr b="0" i="0" sz="2400" u="none" cap="none" strike="noStrike">
                <a:solidFill>
                  <a:srgbClr val="004C7E"/>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4C7E"/>
              </a:buClr>
              <a:buSzPts val="2000"/>
              <a:buFont typeface="Arial"/>
              <a:buChar char="•"/>
              <a:defRPr b="0" i="0" sz="2000" u="none" cap="none" strike="noStrike">
                <a:solidFill>
                  <a:srgbClr val="004C7E"/>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3" type="body"/>
          </p:nvPr>
        </p:nvSpPr>
        <p:spPr>
          <a:xfrm>
            <a:off x="1200944" y="4388048"/>
            <a:ext cx="4178299" cy="2678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rgbClr val="004C7E"/>
              </a:buClr>
              <a:buSzPts val="2400"/>
              <a:buFont typeface="Arial"/>
              <a:buChar char="•"/>
              <a:defRPr b="0" i="0" sz="2400" u="none" cap="none" strike="noStrike">
                <a:solidFill>
                  <a:srgbClr val="004C7E"/>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4C7E"/>
              </a:buClr>
              <a:buSzPts val="2000"/>
              <a:buFont typeface="Arial"/>
              <a:buChar char="•"/>
              <a:defRPr b="0" i="0" sz="2000" u="none" cap="none" strike="noStrike">
                <a:solidFill>
                  <a:srgbClr val="004C7E"/>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4C7E"/>
              </a:buClr>
              <a:buSzPts val="1800"/>
              <a:buFont typeface="Arial"/>
              <a:buChar char="•"/>
              <a:defRPr b="0" i="0" sz="1800" u="none" cap="none" strike="noStrike">
                <a:solidFill>
                  <a:srgbClr val="004C7E"/>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13" name="Google Shape;13;p18"/>
          <p:cNvPicPr preferRelativeResize="0"/>
          <p:nvPr/>
        </p:nvPicPr>
        <p:blipFill rotWithShape="1">
          <a:blip r:embed="rId2">
            <a:alphaModFix/>
          </a:blip>
          <a:srcRect b="0" l="0" r="0" t="0"/>
          <a:stretch/>
        </p:blipFill>
        <p:spPr>
          <a:xfrm>
            <a:off x="7556500" y="0"/>
            <a:ext cx="1190625" cy="1028700"/>
          </a:xfrm>
          <a:prstGeom prst="rect">
            <a:avLst/>
          </a:prstGeom>
          <a:noFill/>
          <a:ln>
            <a:noFill/>
          </a:ln>
        </p:spPr>
      </p:pic>
      <p:pic>
        <p:nvPicPr>
          <p:cNvPr descr="Università degli Studi di Firenze. Da un secolo, oltre." id="14" name="Google Shape;14;p18"/>
          <p:cNvPicPr preferRelativeResize="0"/>
          <p:nvPr/>
        </p:nvPicPr>
        <p:blipFill rotWithShape="1">
          <a:blip r:embed="rId3">
            <a:alphaModFix/>
          </a:blip>
          <a:srcRect b="38749" l="19822" r="23528" t="35186"/>
          <a:stretch/>
        </p:blipFill>
        <p:spPr>
          <a:xfrm>
            <a:off x="268284" y="113876"/>
            <a:ext cx="2244925" cy="10329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4" name="Google Shape;10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8" name="Google Shape;10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2" name="Google Shape;112;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3" name="Google Shape;11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9" name="Google Shape;119;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20" name="Google Shape;1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 name="Google Shape;1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7" name="Google Shape;127;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9" name="Google Shape;12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2" name="Google Shape;13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5" name="Google Shape;135;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6" name="Google Shape;13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solo testo">
  <p:cSld name="Interna_solo testo">
    <p:spTree>
      <p:nvGrpSpPr>
        <p:cNvPr id="15" name="Shape 15"/>
        <p:cNvGrpSpPr/>
        <p:nvPr/>
      </p:nvGrpSpPr>
      <p:grpSpPr>
        <a:xfrm>
          <a:off x="0" y="0"/>
          <a:ext cx="0" cy="0"/>
          <a:chOff x="0" y="0"/>
          <a:chExt cx="0" cy="0"/>
        </a:xfrm>
      </p:grpSpPr>
      <p:sp>
        <p:nvSpPr>
          <p:cNvPr id="16" name="Google Shape;16;p19"/>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19"/>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19"/>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19" name="Google Shape;19;p19"/>
          <p:cNvSpPr txBox="1"/>
          <p:nvPr>
            <p:ph idx="2" type="body"/>
          </p:nvPr>
        </p:nvSpPr>
        <p:spPr>
          <a:xfrm>
            <a:off x="714375" y="1361237"/>
            <a:ext cx="8103948" cy="33525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000"/>
              </a:spcBef>
              <a:spcAft>
                <a:spcPts val="0"/>
              </a:spcAft>
              <a:buClr>
                <a:schemeClr val="dk1"/>
              </a:buClr>
              <a:buSzPts val="1800"/>
              <a:buFont typeface="Courier New"/>
              <a:buNone/>
              <a:defRPr b="0" i="0" sz="1800" u="none" cap="none" strike="noStrike">
                <a:solidFill>
                  <a:schemeClr val="dk1"/>
                </a:solidFill>
                <a:latin typeface="Verdana"/>
                <a:ea typeface="Verdana"/>
                <a:cs typeface="Verdana"/>
                <a:sym typeface="Verdana"/>
              </a:defRPr>
            </a:lvl1pPr>
            <a:lvl2pPr indent="-342900" lvl="1" marL="9144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2pPr>
            <a:lvl3pPr indent="-342900" lvl="2" marL="13716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3pPr>
            <a:lvl4pPr indent="-342900" lvl="3" marL="18288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4pPr>
            <a:lvl5pPr indent="-342900" lvl="4" marL="2286000" marR="0" rtl="0" algn="l">
              <a:lnSpc>
                <a:spcPct val="90000"/>
              </a:lnSpc>
              <a:spcBef>
                <a:spcPts val="500"/>
              </a:spcBef>
              <a:spcAft>
                <a:spcPts val="0"/>
              </a:spcAft>
              <a:buClr>
                <a:schemeClr val="dk1"/>
              </a:buClr>
              <a:buSzPts val="1800"/>
              <a:buFont typeface="Courier New"/>
              <a:buChar char="o"/>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19"/>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HR Excellence in Research" id="21" name="Google Shape;21;p19"/>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22" name="Google Shape;22;p19"/>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tabella">
  <p:cSld name="Interna_tabella">
    <p:spTree>
      <p:nvGrpSpPr>
        <p:cNvPr id="23" name="Shape 23"/>
        <p:cNvGrpSpPr/>
        <p:nvPr/>
      </p:nvGrpSpPr>
      <p:grpSpPr>
        <a:xfrm>
          <a:off x="0" y="0"/>
          <a:ext cx="0" cy="0"/>
          <a:chOff x="0" y="0"/>
          <a:chExt cx="0" cy="0"/>
        </a:xfrm>
      </p:grpSpPr>
      <p:sp>
        <p:nvSpPr>
          <p:cNvPr id="24" name="Google Shape;24;p20"/>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20"/>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20"/>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27" name="Google Shape;27;p20"/>
          <p:cNvSpPr/>
          <p:nvPr>
            <p:ph idx="2" type="tbl"/>
          </p:nvPr>
        </p:nvSpPr>
        <p:spPr>
          <a:xfrm>
            <a:off x="714375" y="1510398"/>
            <a:ext cx="8193088" cy="323186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2500"/>
              <a:buFont typeface="Verdana"/>
              <a:buNone/>
              <a:defRPr b="0" i="0" sz="25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20"/>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29" name="Google Shape;29;p20"/>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30" name="Google Shape;30;p20"/>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ocopertina">
  <p:cSld name="Controcopertina">
    <p:bg>
      <p:bgPr>
        <a:solidFill>
          <a:schemeClr val="lt1"/>
        </a:solidFill>
      </p:bgPr>
    </p:bg>
    <p:spTree>
      <p:nvGrpSpPr>
        <p:cNvPr id="31" name="Shape 31"/>
        <p:cNvGrpSpPr/>
        <p:nvPr/>
      </p:nvGrpSpPr>
      <p:grpSpPr>
        <a:xfrm>
          <a:off x="0" y="0"/>
          <a:ext cx="0" cy="0"/>
          <a:chOff x="0" y="0"/>
          <a:chExt cx="0" cy="0"/>
        </a:xfrm>
      </p:grpSpPr>
      <p:sp>
        <p:nvSpPr>
          <p:cNvPr id="32" name="Google Shape;32;p21"/>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21"/>
          <p:cNvSpPr txBox="1"/>
          <p:nvPr>
            <p:ph idx="1" type="body"/>
          </p:nvPr>
        </p:nvSpPr>
        <p:spPr>
          <a:xfrm>
            <a:off x="248400" y="4956925"/>
            <a:ext cx="7574104" cy="18658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4C7E"/>
              </a:buClr>
              <a:buSzPts val="1000"/>
              <a:buFont typeface="Arial"/>
              <a:buNone/>
              <a:defRPr b="0" i="0" sz="1000" u="none" cap="none" strike="noStrike">
                <a:solidFill>
                  <a:srgbClr val="004C7E"/>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21"/>
          <p:cNvSpPr txBox="1"/>
          <p:nvPr>
            <p:ph idx="2" type="body"/>
          </p:nvPr>
        </p:nvSpPr>
        <p:spPr>
          <a:xfrm>
            <a:off x="698598" y="2366728"/>
            <a:ext cx="8261350" cy="35828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000"/>
              <a:buFont typeface="Arial"/>
              <a:buNone/>
              <a:defRPr b="1" i="0" sz="30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21"/>
          <p:cNvSpPr txBox="1"/>
          <p:nvPr>
            <p:ph idx="3" type="body"/>
          </p:nvPr>
        </p:nvSpPr>
        <p:spPr>
          <a:xfrm>
            <a:off x="698641" y="2800561"/>
            <a:ext cx="8261306" cy="3647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500"/>
              <a:buFont typeface="Arial"/>
              <a:buNone/>
              <a:defRPr b="0" i="0" sz="2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21"/>
          <p:cNvSpPr txBox="1"/>
          <p:nvPr>
            <p:ph idx="4" type="body"/>
          </p:nvPr>
        </p:nvSpPr>
        <p:spPr>
          <a:xfrm>
            <a:off x="698598" y="3468281"/>
            <a:ext cx="6249988" cy="2389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21"/>
          <p:cNvSpPr txBox="1"/>
          <p:nvPr>
            <p:ph idx="5" type="body"/>
          </p:nvPr>
        </p:nvSpPr>
        <p:spPr>
          <a:xfrm>
            <a:off x="698643" y="3769616"/>
            <a:ext cx="6249988" cy="2100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21"/>
          <p:cNvSpPr txBox="1"/>
          <p:nvPr>
            <p:ph idx="6" type="body"/>
          </p:nvPr>
        </p:nvSpPr>
        <p:spPr>
          <a:xfrm>
            <a:off x="698643" y="4042024"/>
            <a:ext cx="6249988" cy="2423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1"/>
          <p:cNvSpPr txBox="1"/>
          <p:nvPr>
            <p:ph type="title"/>
          </p:nvPr>
        </p:nvSpPr>
        <p:spPr>
          <a:xfrm>
            <a:off x="698598" y="1206936"/>
            <a:ext cx="8261306" cy="70591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500"/>
              <a:buFont typeface="Verdana"/>
              <a:buNone/>
              <a:defRPr b="1" i="0" sz="45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HR Excellence in Research" id="40" name="Google Shape;40;p21"/>
          <p:cNvPicPr preferRelativeResize="0"/>
          <p:nvPr/>
        </p:nvPicPr>
        <p:blipFill rotWithShape="1">
          <a:blip r:embed="rId2">
            <a:alphaModFix/>
          </a:blip>
          <a:srcRect b="0" l="0" r="0" t="0"/>
          <a:stretch/>
        </p:blipFill>
        <p:spPr>
          <a:xfrm>
            <a:off x="7822504" y="0"/>
            <a:ext cx="991122" cy="856330"/>
          </a:xfrm>
          <a:prstGeom prst="rect">
            <a:avLst/>
          </a:prstGeom>
          <a:noFill/>
          <a:ln>
            <a:noFill/>
          </a:ln>
        </p:spPr>
      </p:pic>
      <p:pic>
        <p:nvPicPr>
          <p:cNvPr descr="Università degli Studi di Firenze. Da un secolo, oltre." id="41" name="Google Shape;41;p21"/>
          <p:cNvPicPr preferRelativeResize="0"/>
          <p:nvPr/>
        </p:nvPicPr>
        <p:blipFill rotWithShape="1">
          <a:blip r:embed="rId3">
            <a:alphaModFix/>
          </a:blip>
          <a:srcRect b="38749" l="19822" r="23528" t="35186"/>
          <a:stretch/>
        </p:blipFill>
        <p:spPr>
          <a:xfrm>
            <a:off x="175415" y="121728"/>
            <a:ext cx="1619653" cy="7452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ola chiave">
  <p:cSld name="Parola chiave">
    <p:bg>
      <p:bgPr>
        <a:solidFill>
          <a:schemeClr val="lt1"/>
        </a:solidFill>
      </p:bgPr>
    </p:bg>
    <p:spTree>
      <p:nvGrpSpPr>
        <p:cNvPr id="42" name="Shape 42"/>
        <p:cNvGrpSpPr/>
        <p:nvPr/>
      </p:nvGrpSpPr>
      <p:grpSpPr>
        <a:xfrm>
          <a:off x="0" y="0"/>
          <a:ext cx="0" cy="0"/>
          <a:chOff x="0" y="0"/>
          <a:chExt cx="0" cy="0"/>
        </a:xfrm>
      </p:grpSpPr>
      <p:sp>
        <p:nvSpPr>
          <p:cNvPr id="43" name="Google Shape;43;p22"/>
          <p:cNvSpPr/>
          <p:nvPr/>
        </p:nvSpPr>
        <p:spPr>
          <a:xfrm>
            <a:off x="0" y="1"/>
            <a:ext cx="9144000" cy="5143500"/>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 name="Google Shape;44;p22"/>
          <p:cNvSpPr txBox="1"/>
          <p:nvPr>
            <p:ph type="title"/>
          </p:nvPr>
        </p:nvSpPr>
        <p:spPr>
          <a:xfrm>
            <a:off x="1257300" y="1425255"/>
            <a:ext cx="7043738" cy="114649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Verdana"/>
              <a:buNone/>
              <a:defRPr b="1" i="0" sz="40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HR Excellence in Research" id="45" name="Google Shape;45;p22"/>
          <p:cNvPicPr preferRelativeResize="0"/>
          <p:nvPr/>
        </p:nvPicPr>
        <p:blipFill rotWithShape="1">
          <a:blip r:embed="rId2">
            <a:alphaModFix/>
          </a:blip>
          <a:srcRect b="0" l="0" r="0" t="0"/>
          <a:stretch/>
        </p:blipFill>
        <p:spPr>
          <a:xfrm>
            <a:off x="7556500" y="0"/>
            <a:ext cx="1190625" cy="1028700"/>
          </a:xfrm>
          <a:prstGeom prst="rect">
            <a:avLst/>
          </a:prstGeom>
          <a:noFill/>
          <a:ln>
            <a:noFill/>
          </a:ln>
        </p:spPr>
      </p:pic>
      <p:pic>
        <p:nvPicPr>
          <p:cNvPr descr="Università degli Studi di Firenze. Da un secolo, oltre." id="46" name="Google Shape;46;p22"/>
          <p:cNvPicPr preferRelativeResize="0"/>
          <p:nvPr/>
        </p:nvPicPr>
        <p:blipFill rotWithShape="1">
          <a:blip r:embed="rId3">
            <a:alphaModFix/>
          </a:blip>
          <a:srcRect b="38749" l="19822" r="23528" t="35186"/>
          <a:stretch/>
        </p:blipFill>
        <p:spPr>
          <a:xfrm>
            <a:off x="268284" y="113876"/>
            <a:ext cx="2244925" cy="1032924"/>
          </a:xfrm>
          <a:prstGeom prst="rect">
            <a:avLst/>
          </a:prstGeom>
          <a:noFill/>
          <a:ln>
            <a:noFill/>
          </a:ln>
        </p:spPr>
      </p:pic>
      <p:pic>
        <p:nvPicPr>
          <p:cNvPr descr="Immagine che contiene blu, schermata, Blu elettrico, Blu intenso&#10;&#10;Descrizione generata automaticamente" id="47" name="Google Shape;47;p22"/>
          <p:cNvPicPr preferRelativeResize="0"/>
          <p:nvPr/>
        </p:nvPicPr>
        <p:blipFill rotWithShape="1">
          <a:blip r:embed="rId4">
            <a:alphaModFix/>
          </a:blip>
          <a:srcRect b="0" l="0" r="0" t="0"/>
          <a:stretch/>
        </p:blipFill>
        <p:spPr>
          <a:xfrm>
            <a:off x="2457013" y="2796520"/>
            <a:ext cx="5015240" cy="23469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erna_immagine">
  <p:cSld name="1_Interna_immagine">
    <p:spTree>
      <p:nvGrpSpPr>
        <p:cNvPr id="48" name="Shape 48"/>
        <p:cNvGrpSpPr/>
        <p:nvPr/>
      </p:nvGrpSpPr>
      <p:grpSpPr>
        <a:xfrm>
          <a:off x="0" y="0"/>
          <a:ext cx="0" cy="0"/>
          <a:chOff x="0" y="0"/>
          <a:chExt cx="0" cy="0"/>
        </a:xfrm>
      </p:grpSpPr>
      <p:sp>
        <p:nvSpPr>
          <p:cNvPr id="49" name="Google Shape;49;p23"/>
          <p:cNvSpPr/>
          <p:nvPr>
            <p:ph idx="2" type="pic"/>
          </p:nvPr>
        </p:nvSpPr>
        <p:spPr>
          <a:xfrm>
            <a:off x="1" y="1439853"/>
            <a:ext cx="9144000" cy="3355389"/>
          </a:xfrm>
          <a:prstGeom prst="rect">
            <a:avLst/>
          </a:prstGeom>
          <a:noFill/>
          <a:ln>
            <a:noFill/>
          </a:ln>
        </p:spPr>
      </p:sp>
      <p:sp>
        <p:nvSpPr>
          <p:cNvPr id="50" name="Google Shape;50;p23"/>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23"/>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23"/>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53" name="Google Shape;53;p23"/>
          <p:cNvSpPr txBox="1"/>
          <p:nvPr>
            <p:ph idx="1"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23"/>
          <p:cNvSpPr txBox="1"/>
          <p:nvPr>
            <p:ph idx="3" type="body"/>
          </p:nvPr>
        </p:nvSpPr>
        <p:spPr>
          <a:xfrm>
            <a:off x="1" y="3777259"/>
            <a:ext cx="5399999" cy="604241"/>
          </a:xfrm>
          <a:prstGeom prst="rect">
            <a:avLst/>
          </a:prstGeom>
          <a:solidFill>
            <a:srgbClr val="004C7E">
              <a:alpha val="55294"/>
            </a:srgbClr>
          </a:solid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1500"/>
              <a:buFont typeface="Arial"/>
              <a:buNone/>
              <a:defRPr b="1" i="0" sz="1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55" name="Google Shape;55;p23"/>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56" name="Google Shape;56;p23"/>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immagine+testo">
  <p:cSld name="Interna_immagine+testo">
    <p:spTree>
      <p:nvGrpSpPr>
        <p:cNvPr id="57" name="Shape 57"/>
        <p:cNvGrpSpPr/>
        <p:nvPr/>
      </p:nvGrpSpPr>
      <p:grpSpPr>
        <a:xfrm>
          <a:off x="0" y="0"/>
          <a:ext cx="0" cy="0"/>
          <a:chOff x="0" y="0"/>
          <a:chExt cx="0" cy="0"/>
        </a:xfrm>
      </p:grpSpPr>
      <p:sp>
        <p:nvSpPr>
          <p:cNvPr id="58" name="Google Shape;58;p24"/>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4"/>
          <p:cNvSpPr txBox="1"/>
          <p:nvPr>
            <p:ph idx="1" type="body"/>
          </p:nvPr>
        </p:nvSpPr>
        <p:spPr>
          <a:xfrm>
            <a:off x="5790422" y="1439854"/>
            <a:ext cx="3117275" cy="26984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100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14325" lvl="1" marL="9144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2pPr>
            <a:lvl3pPr indent="-314325" lvl="2" marL="13716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3pPr>
            <a:lvl4pPr indent="-314325" lvl="3" marL="18288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5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24"/>
          <p:cNvSpPr/>
          <p:nvPr>
            <p:ph idx="2" type="pic"/>
          </p:nvPr>
        </p:nvSpPr>
        <p:spPr>
          <a:xfrm>
            <a:off x="246583" y="1439853"/>
            <a:ext cx="5399999" cy="2598221"/>
          </a:xfrm>
          <a:prstGeom prst="rect">
            <a:avLst/>
          </a:prstGeom>
          <a:noFill/>
          <a:ln>
            <a:noFill/>
          </a:ln>
        </p:spPr>
      </p:sp>
      <p:sp>
        <p:nvSpPr>
          <p:cNvPr id="61" name="Google Shape;61;p24"/>
          <p:cNvSpPr txBox="1"/>
          <p:nvPr>
            <p:ph type="title"/>
          </p:nvPr>
        </p:nvSpPr>
        <p:spPr>
          <a:xfrm>
            <a:off x="714375" y="713183"/>
            <a:ext cx="8193322"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24"/>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63" name="Google Shape;63;p24"/>
          <p:cNvSpPr txBox="1"/>
          <p:nvPr>
            <p:ph idx="3"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24"/>
          <p:cNvSpPr txBox="1"/>
          <p:nvPr>
            <p:ph idx="4" type="body"/>
          </p:nvPr>
        </p:nvSpPr>
        <p:spPr>
          <a:xfrm>
            <a:off x="1" y="3777259"/>
            <a:ext cx="5399999" cy="604241"/>
          </a:xfrm>
          <a:prstGeom prst="rect">
            <a:avLst/>
          </a:prstGeom>
          <a:solidFill>
            <a:srgbClr val="004C7E">
              <a:alpha val="68627"/>
            </a:srgbClr>
          </a:solid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lt1"/>
              </a:buClr>
              <a:buSzPts val="1500"/>
              <a:buFont typeface="Arial"/>
              <a:buNone/>
              <a:defRPr b="0" i="0" sz="1500" u="none" cap="none" strike="noStrike">
                <a:solidFill>
                  <a:schemeClr val="lt1"/>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65" name="Google Shape;65;p24"/>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66" name="Google Shape;66;p24"/>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2 colonne">
  <p:cSld name="Interna_2 colonne">
    <p:spTree>
      <p:nvGrpSpPr>
        <p:cNvPr id="67" name="Shape 67"/>
        <p:cNvGrpSpPr/>
        <p:nvPr/>
      </p:nvGrpSpPr>
      <p:grpSpPr>
        <a:xfrm>
          <a:off x="0" y="0"/>
          <a:ext cx="0" cy="0"/>
          <a:chOff x="0" y="0"/>
          <a:chExt cx="0" cy="0"/>
        </a:xfrm>
      </p:grpSpPr>
      <p:sp>
        <p:nvSpPr>
          <p:cNvPr id="68" name="Google Shape;68;p25"/>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25"/>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70" name="Google Shape;70;p25"/>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 name="Google Shape;71;p25"/>
          <p:cNvSpPr txBox="1"/>
          <p:nvPr>
            <p:ph idx="1" type="body"/>
          </p:nvPr>
        </p:nvSpPr>
        <p:spPr>
          <a:xfrm>
            <a:off x="714374" y="1883535"/>
            <a:ext cx="3709185" cy="2972333"/>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4325" lvl="1" marL="914400" marR="0" rtl="0" algn="l">
              <a:lnSpc>
                <a:spcPct val="90000"/>
              </a:lnSpc>
              <a:spcBef>
                <a:spcPts val="375"/>
              </a:spcBef>
              <a:spcAft>
                <a:spcPts val="0"/>
              </a:spcAft>
              <a:buClr>
                <a:srgbClr val="595959"/>
              </a:buClr>
              <a:buSzPts val="1350"/>
              <a:buFont typeface="Arial"/>
              <a:buChar char="•"/>
              <a:defRPr b="0" i="0" sz="135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72" name="Google Shape;72;p25"/>
          <p:cNvSpPr txBox="1"/>
          <p:nvPr>
            <p:ph idx="2" type="body"/>
          </p:nvPr>
        </p:nvSpPr>
        <p:spPr>
          <a:xfrm>
            <a:off x="4720441" y="1883535"/>
            <a:ext cx="3793718" cy="2972333"/>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4325" lvl="1" marL="914400" marR="0" rtl="0" algn="l">
              <a:lnSpc>
                <a:spcPct val="90000"/>
              </a:lnSpc>
              <a:spcBef>
                <a:spcPts val="375"/>
              </a:spcBef>
              <a:spcAft>
                <a:spcPts val="0"/>
              </a:spcAft>
              <a:buClr>
                <a:srgbClr val="595959"/>
              </a:buClr>
              <a:buSzPts val="1350"/>
              <a:buFont typeface="Arial"/>
              <a:buChar char="•"/>
              <a:defRPr b="0" i="0" sz="135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73" name="Google Shape;73;p25"/>
          <p:cNvSpPr txBox="1"/>
          <p:nvPr>
            <p:ph idx="3" type="body"/>
          </p:nvPr>
        </p:nvSpPr>
        <p:spPr>
          <a:xfrm>
            <a:off x="713183" y="1434204"/>
            <a:ext cx="3709186" cy="400949"/>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25"/>
          <p:cNvSpPr txBox="1"/>
          <p:nvPr>
            <p:ph idx="4" type="body"/>
          </p:nvPr>
        </p:nvSpPr>
        <p:spPr>
          <a:xfrm>
            <a:off x="4720441" y="1434203"/>
            <a:ext cx="3793718" cy="40094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75" name="Google Shape;75;p25"/>
          <p:cNvCxnSpPr/>
          <p:nvPr/>
        </p:nvCxnSpPr>
        <p:spPr>
          <a:xfrm>
            <a:off x="4572000" y="1879273"/>
            <a:ext cx="0" cy="2975486"/>
          </a:xfrm>
          <a:prstGeom prst="straightConnector1">
            <a:avLst/>
          </a:prstGeom>
          <a:noFill/>
          <a:ln cap="flat" cmpd="sng" w="12700">
            <a:solidFill>
              <a:srgbClr val="004C7E"/>
            </a:solidFill>
            <a:prstDash val="solid"/>
            <a:miter lim="800000"/>
            <a:headEnd len="sm" w="sm" type="none"/>
            <a:tailEnd len="sm" w="sm" type="none"/>
          </a:ln>
        </p:spPr>
      </p:cxnSp>
      <p:sp>
        <p:nvSpPr>
          <p:cNvPr id="76" name="Google Shape;76;p25"/>
          <p:cNvSpPr txBox="1"/>
          <p:nvPr>
            <p:ph idx="5"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77" name="Google Shape;77;p25"/>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78" name="Google Shape;78;p25"/>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_3 colonne">
  <p:cSld name="Interna_3 colonne">
    <p:spTree>
      <p:nvGrpSpPr>
        <p:cNvPr id="79" name="Shape 79"/>
        <p:cNvGrpSpPr/>
        <p:nvPr/>
      </p:nvGrpSpPr>
      <p:grpSpPr>
        <a:xfrm>
          <a:off x="0" y="0"/>
          <a:ext cx="0" cy="0"/>
          <a:chOff x="0" y="0"/>
          <a:chExt cx="0" cy="0"/>
        </a:xfrm>
      </p:grpSpPr>
      <p:sp>
        <p:nvSpPr>
          <p:cNvPr id="80" name="Google Shape;80;p26"/>
          <p:cNvSpPr/>
          <p:nvPr/>
        </p:nvSpPr>
        <p:spPr>
          <a:xfrm>
            <a:off x="1" y="4907756"/>
            <a:ext cx="8897416" cy="235743"/>
          </a:xfrm>
          <a:prstGeom prst="rect">
            <a:avLst/>
          </a:prstGeom>
          <a:solidFill>
            <a:srgbClr val="004C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26"/>
          <p:cNvSpPr txBox="1"/>
          <p:nvPr/>
        </p:nvSpPr>
        <p:spPr>
          <a:xfrm>
            <a:off x="7799253" y="4927143"/>
            <a:ext cx="1019070" cy="1644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25"/>
              <a:buFont typeface="Arial"/>
              <a:buNone/>
            </a:pPr>
            <a:fld id="{00000000-1234-1234-1234-123412341234}" type="slidenum">
              <a:rPr b="1" i="0" lang="it" sz="825" u="none" cap="none" strike="noStrike">
                <a:solidFill>
                  <a:schemeClr val="lt1"/>
                </a:solidFill>
                <a:latin typeface="Verdana"/>
                <a:ea typeface="Verdana"/>
                <a:cs typeface="Verdana"/>
                <a:sym typeface="Verdana"/>
              </a:rPr>
              <a:t>‹#›</a:t>
            </a:fld>
            <a:endParaRPr b="1" i="0" sz="825" u="none" cap="none" strike="noStrike">
              <a:solidFill>
                <a:schemeClr val="lt1"/>
              </a:solidFill>
              <a:latin typeface="Verdana"/>
              <a:ea typeface="Verdana"/>
              <a:cs typeface="Verdana"/>
              <a:sym typeface="Verdana"/>
            </a:endParaRPr>
          </a:p>
        </p:txBody>
      </p:sp>
      <p:sp>
        <p:nvSpPr>
          <p:cNvPr id="82" name="Google Shape;82;p26"/>
          <p:cNvSpPr txBox="1"/>
          <p:nvPr>
            <p:ph type="title"/>
          </p:nvPr>
        </p:nvSpPr>
        <p:spPr>
          <a:xfrm>
            <a:off x="714375" y="713183"/>
            <a:ext cx="8103948" cy="640944"/>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0"/>
              </a:spcBef>
              <a:spcAft>
                <a:spcPts val="0"/>
              </a:spcAft>
              <a:buClr>
                <a:schemeClr val="dk1"/>
              </a:buClr>
              <a:buSzPts val="2400"/>
              <a:buFont typeface="Verdana"/>
              <a:buNone/>
              <a:defRPr b="1" i="0" sz="24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3" name="Google Shape;83;p26"/>
          <p:cNvSpPr txBox="1"/>
          <p:nvPr>
            <p:ph idx="1" type="body"/>
          </p:nvPr>
        </p:nvSpPr>
        <p:spPr>
          <a:xfrm>
            <a:off x="714375" y="2087133"/>
            <a:ext cx="2242583"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84" name="Google Shape;84;p26"/>
          <p:cNvSpPr txBox="1"/>
          <p:nvPr>
            <p:ph idx="2" type="body"/>
          </p:nvPr>
        </p:nvSpPr>
        <p:spPr>
          <a:xfrm>
            <a:off x="3408443" y="2087133"/>
            <a:ext cx="2327115"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85" name="Google Shape;85;p26"/>
          <p:cNvSpPr txBox="1"/>
          <p:nvPr>
            <p:ph idx="3" type="body"/>
          </p:nvPr>
        </p:nvSpPr>
        <p:spPr>
          <a:xfrm>
            <a:off x="6187046" y="2087133"/>
            <a:ext cx="2327115" cy="274919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1000"/>
              </a:spcBef>
              <a:spcAft>
                <a:spcPts val="0"/>
              </a:spcAft>
              <a:buClr>
                <a:srgbClr val="595959"/>
              </a:buClr>
              <a:buSzPts val="1400"/>
              <a:buFont typeface="Fira Sans"/>
              <a:buNone/>
              <a:defRPr b="0" i="0" sz="1400" u="none" cap="none" strike="noStrike">
                <a:solidFill>
                  <a:srgbClr val="595959"/>
                </a:solidFill>
                <a:latin typeface="Verdana"/>
                <a:ea typeface="Verdana"/>
                <a:cs typeface="Verdana"/>
                <a:sym typeface="Verdana"/>
              </a:defRPr>
            </a:lvl1pPr>
            <a:lvl2pPr indent="-317500" lvl="1" marL="914400" marR="0" rtl="0" algn="l">
              <a:lnSpc>
                <a:spcPct val="90000"/>
              </a:lnSpc>
              <a:spcBef>
                <a:spcPts val="375"/>
              </a:spcBef>
              <a:spcAft>
                <a:spcPts val="0"/>
              </a:spcAft>
              <a:buClr>
                <a:srgbClr val="595959"/>
              </a:buClr>
              <a:buSzPts val="1400"/>
              <a:buFont typeface="Arial"/>
              <a:buChar char="•"/>
              <a:defRPr b="0" i="0" sz="1400" u="none" cap="none" strike="noStrike">
                <a:solidFill>
                  <a:srgbClr val="595959"/>
                </a:solidFill>
                <a:latin typeface="Calibri"/>
                <a:ea typeface="Calibri"/>
                <a:cs typeface="Calibri"/>
                <a:sym typeface="Calibri"/>
              </a:defRPr>
            </a:lvl2pPr>
            <a:lvl3pPr indent="-304800" lvl="2" marL="1371600" marR="0" rtl="0" algn="l">
              <a:lnSpc>
                <a:spcPct val="90000"/>
              </a:lnSpc>
              <a:spcBef>
                <a:spcPts val="375"/>
              </a:spcBef>
              <a:spcAft>
                <a:spcPts val="0"/>
              </a:spcAft>
              <a:buClr>
                <a:srgbClr val="595959"/>
              </a:buClr>
              <a:buSzPts val="1200"/>
              <a:buFont typeface="Arial"/>
              <a:buChar char="•"/>
              <a:defRPr b="0" i="0" sz="1200" u="none" cap="none" strike="noStrike">
                <a:solidFill>
                  <a:srgbClr val="595959"/>
                </a:solidFill>
                <a:latin typeface="Calibri"/>
                <a:ea typeface="Calibri"/>
                <a:cs typeface="Calibri"/>
                <a:sym typeface="Calibri"/>
              </a:defRPr>
            </a:lvl3pPr>
            <a:lvl4pPr indent="-276225" lvl="3" marL="1828800" marR="0" rtl="0" algn="l">
              <a:lnSpc>
                <a:spcPct val="90000"/>
              </a:lnSpc>
              <a:spcBef>
                <a:spcPts val="375"/>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86" name="Google Shape;86;p26"/>
          <p:cNvSpPr txBox="1"/>
          <p:nvPr>
            <p:ph idx="4" type="body"/>
          </p:nvPr>
        </p:nvSpPr>
        <p:spPr>
          <a:xfrm>
            <a:off x="713184" y="1431580"/>
            <a:ext cx="2242583"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26"/>
          <p:cNvSpPr txBox="1"/>
          <p:nvPr>
            <p:ph idx="5" type="body"/>
          </p:nvPr>
        </p:nvSpPr>
        <p:spPr>
          <a:xfrm>
            <a:off x="3408443" y="1431579"/>
            <a:ext cx="2327115"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26"/>
          <p:cNvSpPr txBox="1"/>
          <p:nvPr>
            <p:ph idx="6" type="body"/>
          </p:nvPr>
        </p:nvSpPr>
        <p:spPr>
          <a:xfrm>
            <a:off x="6187046" y="1431579"/>
            <a:ext cx="2327115" cy="571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727272"/>
              </a:buClr>
              <a:buSzPts val="1500"/>
              <a:buFont typeface="Arial"/>
              <a:buNone/>
              <a:defRPr b="1" i="0" sz="1500" u="none" cap="none" strike="noStrike">
                <a:solidFill>
                  <a:srgbClr val="727272"/>
                </a:solidFill>
                <a:latin typeface="Verdana"/>
                <a:ea typeface="Verdana"/>
                <a:cs typeface="Verdana"/>
                <a:sym typeface="Verdana"/>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89" name="Google Shape;89;p26"/>
          <p:cNvCxnSpPr/>
          <p:nvPr/>
        </p:nvCxnSpPr>
        <p:spPr>
          <a:xfrm>
            <a:off x="3188525" y="2082871"/>
            <a:ext cx="0" cy="2752106"/>
          </a:xfrm>
          <a:prstGeom prst="straightConnector1">
            <a:avLst/>
          </a:prstGeom>
          <a:noFill/>
          <a:ln cap="flat" cmpd="sng" w="12700">
            <a:solidFill>
              <a:srgbClr val="004C7E"/>
            </a:solidFill>
            <a:prstDash val="solid"/>
            <a:miter lim="800000"/>
            <a:headEnd len="sm" w="sm" type="none"/>
            <a:tailEnd len="sm" w="sm" type="none"/>
          </a:ln>
        </p:spPr>
      </p:cxnSp>
      <p:cxnSp>
        <p:nvCxnSpPr>
          <p:cNvPr id="90" name="Google Shape;90;p26"/>
          <p:cNvCxnSpPr/>
          <p:nvPr/>
        </p:nvCxnSpPr>
        <p:spPr>
          <a:xfrm>
            <a:off x="5956960" y="2082871"/>
            <a:ext cx="0" cy="2752106"/>
          </a:xfrm>
          <a:prstGeom prst="straightConnector1">
            <a:avLst/>
          </a:prstGeom>
          <a:noFill/>
          <a:ln cap="flat" cmpd="sng" w="12700">
            <a:solidFill>
              <a:srgbClr val="004C7E"/>
            </a:solidFill>
            <a:prstDash val="solid"/>
            <a:miter lim="800000"/>
            <a:headEnd len="sm" w="sm" type="none"/>
            <a:tailEnd len="sm" w="sm" type="none"/>
          </a:ln>
        </p:spPr>
      </p:cxnSp>
      <p:sp>
        <p:nvSpPr>
          <p:cNvPr id="91" name="Google Shape;91;p26"/>
          <p:cNvSpPr txBox="1"/>
          <p:nvPr>
            <p:ph idx="7" type="body"/>
          </p:nvPr>
        </p:nvSpPr>
        <p:spPr>
          <a:xfrm>
            <a:off x="246583" y="4934254"/>
            <a:ext cx="7590251" cy="1878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1100"/>
              <a:buFont typeface="Arial"/>
              <a:buNone/>
              <a:defRPr b="0" i="0" sz="1100" u="none" cap="none" strike="noStrike">
                <a:solidFill>
                  <a:schemeClr val="lt2"/>
                </a:solidFill>
                <a:latin typeface="Verdana"/>
                <a:ea typeface="Verdana"/>
                <a:cs typeface="Verdana"/>
                <a:sym typeface="Verdana"/>
              </a:defRPr>
            </a:lvl1pPr>
            <a:lvl2pPr indent="-276225" lvl="1" marL="9144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2pPr>
            <a:lvl3pPr indent="-276225" lvl="2" marL="13716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3pPr>
            <a:lvl4pPr indent="-276225" lvl="3" marL="18288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4pPr>
            <a:lvl5pPr indent="-276225" lvl="4" marL="2286000" marR="0" rtl="0" algn="l">
              <a:lnSpc>
                <a:spcPct val="90000"/>
              </a:lnSpc>
              <a:spcBef>
                <a:spcPts val="500"/>
              </a:spcBef>
              <a:spcAft>
                <a:spcPts val="0"/>
              </a:spcAft>
              <a:buClr>
                <a:schemeClr val="dk1"/>
              </a:buClr>
              <a:buSzPts val="750"/>
              <a:buFont typeface="Arial"/>
              <a:buChar char="•"/>
              <a:defRPr b="0" i="0" sz="75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HR Excellence in Research" id="92" name="Google Shape;92;p26"/>
          <p:cNvPicPr preferRelativeResize="0"/>
          <p:nvPr/>
        </p:nvPicPr>
        <p:blipFill rotWithShape="1">
          <a:blip r:embed="rId2">
            <a:alphaModFix/>
          </a:blip>
          <a:srcRect b="0" l="0" r="0" t="0"/>
          <a:stretch/>
        </p:blipFill>
        <p:spPr>
          <a:xfrm>
            <a:off x="7904136" y="158533"/>
            <a:ext cx="789743" cy="534204"/>
          </a:xfrm>
          <a:prstGeom prst="rect">
            <a:avLst/>
          </a:prstGeom>
          <a:noFill/>
          <a:ln>
            <a:noFill/>
          </a:ln>
        </p:spPr>
      </p:pic>
      <p:pic>
        <p:nvPicPr>
          <p:cNvPr descr="Università degli Studi di Firenze. Da un secolo, oltre." id="93" name="Google Shape;93;p26"/>
          <p:cNvPicPr preferRelativeResize="0"/>
          <p:nvPr/>
        </p:nvPicPr>
        <p:blipFill rotWithShape="1">
          <a:blip r:embed="rId3">
            <a:alphaModFix/>
          </a:blip>
          <a:srcRect b="0" l="0" r="0" t="0"/>
          <a:stretch/>
        </p:blipFill>
        <p:spPr>
          <a:xfrm>
            <a:off x="218007" y="149443"/>
            <a:ext cx="948332" cy="53124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6" name="Google Shape;9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7" name="Google Shape;9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datasets/sherylmehta/kodak-data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title"/>
          </p:nvPr>
        </p:nvSpPr>
        <p:spPr>
          <a:xfrm>
            <a:off x="1257300" y="1444305"/>
            <a:ext cx="7043700" cy="94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Verdana"/>
              <a:buNone/>
            </a:pPr>
            <a:r>
              <a:rPr lang="it"/>
              <a:t>Kernel Image Processing in CUDA environment</a:t>
            </a:r>
            <a:endParaRPr/>
          </a:p>
        </p:txBody>
      </p:sp>
      <p:sp>
        <p:nvSpPr>
          <p:cNvPr id="145" name="Google Shape;145;p1"/>
          <p:cNvSpPr txBox="1"/>
          <p:nvPr>
            <p:ph idx="2" type="body"/>
          </p:nvPr>
        </p:nvSpPr>
        <p:spPr>
          <a:xfrm>
            <a:off x="1257300" y="4079188"/>
            <a:ext cx="5455500" cy="26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4C7E"/>
              </a:buClr>
              <a:buSzPts val="2000"/>
              <a:buNone/>
            </a:pPr>
            <a:r>
              <a:rPr lang="it"/>
              <a:t>Candidato: Mattia Manneschi</a:t>
            </a:r>
            <a:endParaRPr/>
          </a:p>
        </p:txBody>
      </p:sp>
      <p:sp>
        <p:nvSpPr>
          <p:cNvPr id="146" name="Google Shape;146;p1"/>
          <p:cNvSpPr txBox="1"/>
          <p:nvPr>
            <p:ph type="title"/>
          </p:nvPr>
        </p:nvSpPr>
        <p:spPr>
          <a:xfrm>
            <a:off x="1257300" y="2571749"/>
            <a:ext cx="5793900" cy="94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500"/>
              <a:buFont typeface="Verdana"/>
              <a:buNone/>
            </a:pPr>
            <a:r>
              <a:rPr lang="it" sz="2000"/>
              <a:t>High-Performance Parallel Image Filtering Development</a:t>
            </a:r>
            <a:endParaRPr sz="2000"/>
          </a:p>
          <a:p>
            <a:pPr indent="0" lvl="0" marL="0" rtl="0" algn="l">
              <a:lnSpc>
                <a:spcPct val="90000"/>
              </a:lnSpc>
              <a:spcBef>
                <a:spcPts val="0"/>
              </a:spcBef>
              <a:spcAft>
                <a:spcPts val="0"/>
              </a:spcAft>
              <a:buClr>
                <a:schemeClr val="lt1"/>
              </a:buClr>
              <a:buSzPts val="3500"/>
              <a:buFont typeface="Verdana"/>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0"/>
          <p:cNvSpPr txBox="1"/>
          <p:nvPr>
            <p:ph idx="1" type="body"/>
          </p:nvPr>
        </p:nvSpPr>
        <p:spPr>
          <a:xfrm>
            <a:off x="246583" y="4934254"/>
            <a:ext cx="7590300" cy="1878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11" name="Google Shape;211;p10"/>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Execution Time</a:t>
            </a:r>
            <a:endParaRPr/>
          </a:p>
        </p:txBody>
      </p:sp>
      <p:pic>
        <p:nvPicPr>
          <p:cNvPr id="212" name="Google Shape;212;p10" title="implementation_comparison.png"/>
          <p:cNvPicPr preferRelativeResize="0"/>
          <p:nvPr/>
        </p:nvPicPr>
        <p:blipFill rotWithShape="1">
          <a:blip r:embed="rId3">
            <a:alphaModFix/>
          </a:blip>
          <a:srcRect b="0" l="0" r="0" t="0"/>
          <a:stretch/>
        </p:blipFill>
        <p:spPr>
          <a:xfrm>
            <a:off x="520051" y="1423250"/>
            <a:ext cx="3967290" cy="2380374"/>
          </a:xfrm>
          <a:prstGeom prst="rect">
            <a:avLst/>
          </a:prstGeom>
          <a:noFill/>
          <a:ln>
            <a:noFill/>
          </a:ln>
        </p:spPr>
      </p:pic>
      <p:pic>
        <p:nvPicPr>
          <p:cNvPr id="213" name="Google Shape;213;p10" title="execution_time_comparison.png"/>
          <p:cNvPicPr preferRelativeResize="0"/>
          <p:nvPr/>
        </p:nvPicPr>
        <p:blipFill rotWithShape="1">
          <a:blip r:embed="rId4">
            <a:alphaModFix/>
          </a:blip>
          <a:srcRect b="0" l="0" r="0" t="0"/>
          <a:stretch/>
        </p:blipFill>
        <p:spPr>
          <a:xfrm>
            <a:off x="4487350" y="1423250"/>
            <a:ext cx="4147200" cy="2488325"/>
          </a:xfrm>
          <a:prstGeom prst="rect">
            <a:avLst/>
          </a:prstGeom>
          <a:noFill/>
          <a:ln>
            <a:noFill/>
          </a:ln>
        </p:spPr>
      </p:pic>
      <p:sp>
        <p:nvSpPr>
          <p:cNvPr id="214" name="Google Shape;214;p10"/>
          <p:cNvSpPr txBox="1"/>
          <p:nvPr/>
        </p:nvSpPr>
        <p:spPr>
          <a:xfrm>
            <a:off x="520050" y="3911575"/>
            <a:ext cx="7848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The CPU implementation requires about 1793 ms, while all CUDA versions complete the operation in less than 5 ms, achieving an improvement of over 350 times.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1"/>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20" name="Google Shape;220;p11"/>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Speedup</a:t>
            </a:r>
            <a:endParaRPr/>
          </a:p>
        </p:txBody>
      </p:sp>
      <p:pic>
        <p:nvPicPr>
          <p:cNvPr id="221" name="Google Shape;221;p11" title="speedup_vs_imagesize.png"/>
          <p:cNvPicPr preferRelativeResize="0"/>
          <p:nvPr/>
        </p:nvPicPr>
        <p:blipFill rotWithShape="1">
          <a:blip r:embed="rId3">
            <a:alphaModFix/>
          </a:blip>
          <a:srcRect b="0" l="0" r="0" t="0"/>
          <a:stretch/>
        </p:blipFill>
        <p:spPr>
          <a:xfrm>
            <a:off x="520050" y="1423325"/>
            <a:ext cx="3836700" cy="2302000"/>
          </a:xfrm>
          <a:prstGeom prst="rect">
            <a:avLst/>
          </a:prstGeom>
          <a:noFill/>
          <a:ln>
            <a:noFill/>
          </a:ln>
        </p:spPr>
      </p:pic>
      <p:pic>
        <p:nvPicPr>
          <p:cNvPr id="222" name="Google Shape;222;p11" title="speedup_vs_kernelsize.png"/>
          <p:cNvPicPr preferRelativeResize="0"/>
          <p:nvPr/>
        </p:nvPicPr>
        <p:blipFill rotWithShape="1">
          <a:blip r:embed="rId4">
            <a:alphaModFix/>
          </a:blip>
          <a:srcRect b="0" l="0" r="0" t="0"/>
          <a:stretch/>
        </p:blipFill>
        <p:spPr>
          <a:xfrm>
            <a:off x="4787250" y="1423312"/>
            <a:ext cx="3836700" cy="2302025"/>
          </a:xfrm>
          <a:prstGeom prst="rect">
            <a:avLst/>
          </a:prstGeom>
          <a:noFill/>
          <a:ln>
            <a:noFill/>
          </a:ln>
        </p:spPr>
      </p:pic>
      <p:sp>
        <p:nvSpPr>
          <p:cNvPr id="223" name="Google Shape;223;p11"/>
          <p:cNvSpPr txBox="1"/>
          <p:nvPr/>
        </p:nvSpPr>
        <p:spPr>
          <a:xfrm>
            <a:off x="520050" y="3887550"/>
            <a:ext cx="8051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000000"/>
                </a:solidFill>
                <a:latin typeface="Arial"/>
                <a:ea typeface="Arial"/>
                <a:cs typeface="Arial"/>
                <a:sym typeface="Arial"/>
              </a:rPr>
              <a:t>Speedup increases with image size. This behavior is expected: larger images allow better exploitation of the GPU's massive parallelism, amortizing data transfer overhead. Speedup increases significantly with larger kernels (up to 410x for 7×7 kernels). This is because larger kernels increase computational work per pixel (O(K²)), favoring the parallel approach over the sequential 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None/>
            </a:pPr>
            <a:r>
              <a:rPr lang="it"/>
              <a:t>Experimental Results</a:t>
            </a:r>
            <a:endParaRPr/>
          </a:p>
        </p:txBody>
      </p:sp>
      <p:sp>
        <p:nvSpPr>
          <p:cNvPr id="229" name="Google Shape;229;p12"/>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Experimental Results - Heatmap and THR</a:t>
            </a:r>
            <a:endParaRPr/>
          </a:p>
        </p:txBody>
      </p:sp>
      <p:sp>
        <p:nvSpPr>
          <p:cNvPr id="230" name="Google Shape;230;p12"/>
          <p:cNvSpPr txBox="1"/>
          <p:nvPr/>
        </p:nvSpPr>
        <p:spPr>
          <a:xfrm>
            <a:off x="520050" y="3887550"/>
            <a:ext cx="8051700" cy="1006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600"/>
              </a:spcAft>
              <a:buClr>
                <a:srgbClr val="000000"/>
              </a:buClr>
              <a:buSzPts val="1200"/>
              <a:buFont typeface="Arial"/>
              <a:buNone/>
            </a:pPr>
            <a:r>
              <a:rPr b="0" i="0" lang="it" sz="1200" u="none" cap="none" strike="noStrike">
                <a:solidFill>
                  <a:schemeClr val="dk1"/>
                </a:solidFill>
                <a:latin typeface="Arial"/>
                <a:ea typeface="Arial"/>
                <a:cs typeface="Arial"/>
                <a:sym typeface="Arial"/>
              </a:rPr>
              <a:t>The heatmap shows how speedup varies as a function of both image and kernel size. The highest values (over 400x) are obtained with large images and 7×7 kernels. CUDA throughput reaches approximately 8000 Megapixel/second for 3×3 kernels, enabling real-time 4K image processing (about 3 ms per frame). With larger kernels, throughput decreases but remains in the order of gigapixels per second.</a:t>
            </a:r>
            <a:endParaRPr b="0" i="0" sz="1400" u="none" cap="none" strike="noStrike">
              <a:solidFill>
                <a:srgbClr val="000000"/>
              </a:solidFill>
              <a:latin typeface="Arial"/>
              <a:ea typeface="Arial"/>
              <a:cs typeface="Arial"/>
              <a:sym typeface="Arial"/>
            </a:endParaRPr>
          </a:p>
        </p:txBody>
      </p:sp>
      <p:pic>
        <p:nvPicPr>
          <p:cNvPr id="231" name="Google Shape;231;p12" title="speedup_heatmap.png"/>
          <p:cNvPicPr preferRelativeResize="0"/>
          <p:nvPr/>
        </p:nvPicPr>
        <p:blipFill rotWithShape="1">
          <a:blip r:embed="rId3">
            <a:alphaModFix/>
          </a:blip>
          <a:srcRect b="0" l="0" r="0" t="0"/>
          <a:stretch/>
        </p:blipFill>
        <p:spPr>
          <a:xfrm>
            <a:off x="520050" y="1455075"/>
            <a:ext cx="3841751" cy="2305044"/>
          </a:xfrm>
          <a:prstGeom prst="rect">
            <a:avLst/>
          </a:prstGeom>
          <a:noFill/>
          <a:ln>
            <a:noFill/>
          </a:ln>
        </p:spPr>
      </p:pic>
      <p:pic>
        <p:nvPicPr>
          <p:cNvPr id="232" name="Google Shape;232;p12" title="throughput.png"/>
          <p:cNvPicPr preferRelativeResize="0"/>
          <p:nvPr/>
        </p:nvPicPr>
        <p:blipFill rotWithShape="1">
          <a:blip r:embed="rId4">
            <a:alphaModFix/>
          </a:blip>
          <a:srcRect b="0" l="0" r="0" t="0"/>
          <a:stretch/>
        </p:blipFill>
        <p:spPr>
          <a:xfrm>
            <a:off x="4782200" y="1423325"/>
            <a:ext cx="3841751" cy="2305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Font typeface="Arial"/>
              <a:buNone/>
            </a:pPr>
            <a:r>
              <a:rPr lang="it"/>
              <a:t>Visual Filter Examples</a:t>
            </a:r>
            <a:endParaRPr/>
          </a:p>
        </p:txBody>
      </p:sp>
      <p:sp>
        <p:nvSpPr>
          <p:cNvPr id="238" name="Google Shape;238;p13"/>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Visual Filter Examples</a:t>
            </a:r>
            <a:endParaRPr/>
          </a:p>
        </p:txBody>
      </p:sp>
      <p:pic>
        <p:nvPicPr>
          <p:cNvPr id="239" name="Google Shape;239;p13" title="01_identity.png"/>
          <p:cNvPicPr preferRelativeResize="0"/>
          <p:nvPr/>
        </p:nvPicPr>
        <p:blipFill rotWithShape="1">
          <a:blip r:embed="rId3">
            <a:alphaModFix/>
          </a:blip>
          <a:srcRect b="0" l="0" r="0" t="0"/>
          <a:stretch/>
        </p:blipFill>
        <p:spPr>
          <a:xfrm>
            <a:off x="520050" y="1423327"/>
            <a:ext cx="2351138" cy="1567425"/>
          </a:xfrm>
          <a:prstGeom prst="rect">
            <a:avLst/>
          </a:prstGeom>
          <a:noFill/>
          <a:ln>
            <a:noFill/>
          </a:ln>
        </p:spPr>
      </p:pic>
      <p:pic>
        <p:nvPicPr>
          <p:cNvPr id="240" name="Google Shape;240;p13" title="04_box_blur_7x7.png"/>
          <p:cNvPicPr preferRelativeResize="0"/>
          <p:nvPr/>
        </p:nvPicPr>
        <p:blipFill rotWithShape="1">
          <a:blip r:embed="rId4">
            <a:alphaModFix/>
          </a:blip>
          <a:srcRect b="0" l="0" r="0" t="0"/>
          <a:stretch/>
        </p:blipFill>
        <p:spPr>
          <a:xfrm>
            <a:off x="3010900" y="1423325"/>
            <a:ext cx="2322100" cy="1599950"/>
          </a:xfrm>
          <a:prstGeom prst="rect">
            <a:avLst/>
          </a:prstGeom>
          <a:noFill/>
          <a:ln>
            <a:noFill/>
          </a:ln>
        </p:spPr>
      </p:pic>
      <p:pic>
        <p:nvPicPr>
          <p:cNvPr id="241" name="Google Shape;241;p13" title="07_gaussian_7x7.png"/>
          <p:cNvPicPr preferRelativeResize="0"/>
          <p:nvPr/>
        </p:nvPicPr>
        <p:blipFill rotWithShape="1">
          <a:blip r:embed="rId5">
            <a:alphaModFix/>
          </a:blip>
          <a:srcRect b="0" l="0" r="0" t="0"/>
          <a:stretch/>
        </p:blipFill>
        <p:spPr>
          <a:xfrm>
            <a:off x="5501750" y="1423325"/>
            <a:ext cx="2351149" cy="1599950"/>
          </a:xfrm>
          <a:prstGeom prst="rect">
            <a:avLst/>
          </a:prstGeom>
          <a:noFill/>
          <a:ln>
            <a:noFill/>
          </a:ln>
        </p:spPr>
      </p:pic>
      <p:pic>
        <p:nvPicPr>
          <p:cNvPr id="242" name="Google Shape;242;p13" title="09_sharpen_strong.png"/>
          <p:cNvPicPr preferRelativeResize="0"/>
          <p:nvPr/>
        </p:nvPicPr>
        <p:blipFill rotWithShape="1">
          <a:blip r:embed="rId6">
            <a:alphaModFix/>
          </a:blip>
          <a:srcRect b="0" l="0" r="0" t="0"/>
          <a:stretch/>
        </p:blipFill>
        <p:spPr>
          <a:xfrm>
            <a:off x="520050" y="3143150"/>
            <a:ext cx="2322075" cy="1548050"/>
          </a:xfrm>
          <a:prstGeom prst="rect">
            <a:avLst/>
          </a:prstGeom>
          <a:noFill/>
          <a:ln>
            <a:noFill/>
          </a:ln>
        </p:spPr>
      </p:pic>
      <p:pic>
        <p:nvPicPr>
          <p:cNvPr id="243" name="Google Shape;243;p13" title="10_edge_sobel_x.png"/>
          <p:cNvPicPr preferRelativeResize="0"/>
          <p:nvPr/>
        </p:nvPicPr>
        <p:blipFill rotWithShape="1">
          <a:blip r:embed="rId7">
            <a:alphaModFix/>
          </a:blip>
          <a:srcRect b="0" l="0" r="0" t="0"/>
          <a:stretch/>
        </p:blipFill>
        <p:spPr>
          <a:xfrm>
            <a:off x="2981850" y="3123775"/>
            <a:ext cx="2351138" cy="1567425"/>
          </a:xfrm>
          <a:prstGeom prst="rect">
            <a:avLst/>
          </a:prstGeom>
          <a:noFill/>
          <a:ln>
            <a:noFill/>
          </a:ln>
        </p:spPr>
      </p:pic>
      <p:pic>
        <p:nvPicPr>
          <p:cNvPr id="244" name="Google Shape;244;p13" title="11_edge_sobel_y.png"/>
          <p:cNvPicPr preferRelativeResize="0"/>
          <p:nvPr/>
        </p:nvPicPr>
        <p:blipFill rotWithShape="1">
          <a:blip r:embed="rId8">
            <a:alphaModFix/>
          </a:blip>
          <a:srcRect b="0" l="0" r="0" t="0"/>
          <a:stretch/>
        </p:blipFill>
        <p:spPr>
          <a:xfrm>
            <a:off x="5485400" y="3123775"/>
            <a:ext cx="2367500" cy="156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4"/>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Visual Filter Examples</a:t>
            </a:r>
            <a:endParaRPr/>
          </a:p>
        </p:txBody>
      </p:sp>
      <p:sp>
        <p:nvSpPr>
          <p:cNvPr id="250" name="Google Shape;250;p14"/>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Visual Filter Examples</a:t>
            </a:r>
            <a:endParaRPr/>
          </a:p>
        </p:txBody>
      </p:sp>
      <p:pic>
        <p:nvPicPr>
          <p:cNvPr id="251" name="Google Shape;251;p14" title="01_identity.png"/>
          <p:cNvPicPr preferRelativeResize="0"/>
          <p:nvPr/>
        </p:nvPicPr>
        <p:blipFill rotWithShape="1">
          <a:blip r:embed="rId3">
            <a:alphaModFix/>
          </a:blip>
          <a:srcRect b="0" l="0" r="0" t="0"/>
          <a:stretch/>
        </p:blipFill>
        <p:spPr>
          <a:xfrm>
            <a:off x="534800" y="1423325"/>
            <a:ext cx="2399925" cy="1599950"/>
          </a:xfrm>
          <a:prstGeom prst="rect">
            <a:avLst/>
          </a:prstGeom>
          <a:noFill/>
          <a:ln>
            <a:noFill/>
          </a:ln>
        </p:spPr>
      </p:pic>
      <p:pic>
        <p:nvPicPr>
          <p:cNvPr id="252" name="Google Shape;252;p14" title="06_gaussian_5x5.png"/>
          <p:cNvPicPr preferRelativeResize="0"/>
          <p:nvPr/>
        </p:nvPicPr>
        <p:blipFill rotWithShape="1">
          <a:blip r:embed="rId4">
            <a:alphaModFix/>
          </a:blip>
          <a:srcRect b="0" l="0" r="0" t="0"/>
          <a:stretch/>
        </p:blipFill>
        <p:spPr>
          <a:xfrm>
            <a:off x="2984487" y="1423325"/>
            <a:ext cx="2409312" cy="1606200"/>
          </a:xfrm>
          <a:prstGeom prst="rect">
            <a:avLst/>
          </a:prstGeom>
          <a:noFill/>
          <a:ln>
            <a:noFill/>
          </a:ln>
        </p:spPr>
      </p:pic>
      <p:pic>
        <p:nvPicPr>
          <p:cNvPr id="253" name="Google Shape;253;p14" title="07_gaussian_7x7.png"/>
          <p:cNvPicPr preferRelativeResize="0"/>
          <p:nvPr/>
        </p:nvPicPr>
        <p:blipFill rotWithShape="1">
          <a:blip r:embed="rId5">
            <a:alphaModFix/>
          </a:blip>
          <a:srcRect b="0" l="0" r="0" t="0"/>
          <a:stretch/>
        </p:blipFill>
        <p:spPr>
          <a:xfrm>
            <a:off x="5443550" y="1423325"/>
            <a:ext cx="2409300" cy="1606200"/>
          </a:xfrm>
          <a:prstGeom prst="rect">
            <a:avLst/>
          </a:prstGeom>
          <a:noFill/>
          <a:ln>
            <a:noFill/>
          </a:ln>
        </p:spPr>
      </p:pic>
      <p:pic>
        <p:nvPicPr>
          <p:cNvPr id="254" name="Google Shape;254;p14" title="10_edge_sobel_x.png"/>
          <p:cNvPicPr preferRelativeResize="0"/>
          <p:nvPr/>
        </p:nvPicPr>
        <p:blipFill rotWithShape="1">
          <a:blip r:embed="rId6">
            <a:alphaModFix/>
          </a:blip>
          <a:srcRect b="0" l="0" r="0" t="0"/>
          <a:stretch/>
        </p:blipFill>
        <p:spPr>
          <a:xfrm>
            <a:off x="520100" y="3143150"/>
            <a:ext cx="2399925" cy="1599950"/>
          </a:xfrm>
          <a:prstGeom prst="rect">
            <a:avLst/>
          </a:prstGeom>
          <a:noFill/>
          <a:ln>
            <a:noFill/>
          </a:ln>
        </p:spPr>
      </p:pic>
      <p:pic>
        <p:nvPicPr>
          <p:cNvPr id="255" name="Google Shape;255;p14" title="15_edge_laplacian_diag.png"/>
          <p:cNvPicPr preferRelativeResize="0"/>
          <p:nvPr/>
        </p:nvPicPr>
        <p:blipFill rotWithShape="1">
          <a:blip r:embed="rId7">
            <a:alphaModFix/>
          </a:blip>
          <a:srcRect b="0" l="0" r="0" t="0"/>
          <a:stretch/>
        </p:blipFill>
        <p:spPr>
          <a:xfrm>
            <a:off x="2984475" y="3143150"/>
            <a:ext cx="2399925" cy="1599941"/>
          </a:xfrm>
          <a:prstGeom prst="rect">
            <a:avLst/>
          </a:prstGeom>
          <a:noFill/>
          <a:ln>
            <a:noFill/>
          </a:ln>
        </p:spPr>
      </p:pic>
      <p:pic>
        <p:nvPicPr>
          <p:cNvPr id="256" name="Google Shape;256;p14" title="16_emboss.png"/>
          <p:cNvPicPr preferRelativeResize="0"/>
          <p:nvPr/>
        </p:nvPicPr>
        <p:blipFill rotWithShape="1">
          <a:blip r:embed="rId8">
            <a:alphaModFix/>
          </a:blip>
          <a:srcRect b="0" l="0" r="0" t="0"/>
          <a:stretch/>
        </p:blipFill>
        <p:spPr>
          <a:xfrm>
            <a:off x="5448850" y="3143150"/>
            <a:ext cx="2399954" cy="159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txBox="1"/>
          <p:nvPr>
            <p:ph idx="1" type="body"/>
          </p:nvPr>
        </p:nvSpPr>
        <p:spPr>
          <a:xfrm>
            <a:off x="246583" y="4934254"/>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Visual Filter Examples</a:t>
            </a:r>
            <a:endParaRPr/>
          </a:p>
        </p:txBody>
      </p:sp>
      <p:sp>
        <p:nvSpPr>
          <p:cNvPr id="262" name="Google Shape;262;p15"/>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Conclusions and Final Remarks</a:t>
            </a:r>
            <a:endParaRPr/>
          </a:p>
        </p:txBody>
      </p:sp>
      <p:sp>
        <p:nvSpPr>
          <p:cNvPr id="263" name="Google Shape;263;p15"/>
          <p:cNvSpPr txBox="1"/>
          <p:nvPr/>
        </p:nvSpPr>
        <p:spPr>
          <a:xfrm>
            <a:off x="553100" y="1423325"/>
            <a:ext cx="7258200" cy="3057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200"/>
              <a:buFont typeface="Arial"/>
              <a:buNone/>
            </a:pPr>
            <a:r>
              <a:rPr b="0" i="0" lang="it" sz="1200" u="none" cap="none" strike="noStrike">
                <a:solidFill>
                  <a:schemeClr val="dk1"/>
                </a:solidFill>
                <a:latin typeface="Times New Roman"/>
                <a:ea typeface="Times New Roman"/>
                <a:cs typeface="Times New Roman"/>
                <a:sym typeface="Times New Roman"/>
              </a:rPr>
              <a:t>The project demonstrated the effectiveness of GPU parallelization for image convolution operations. The main results can be summarized as follows:</a:t>
            </a:r>
            <a:endParaRPr b="1" i="0" sz="1300" u="none" cap="none" strike="noStrike">
              <a:solidFill>
                <a:schemeClr val="dk1"/>
              </a:solidFill>
              <a:latin typeface="Times New Roman"/>
              <a:ea typeface="Times New Roman"/>
              <a:cs typeface="Times New Roman"/>
              <a:sym typeface="Times New Roman"/>
            </a:endParaRPr>
          </a:p>
          <a:p>
            <a:pPr indent="-298450" lvl="0" marL="457200" marR="0" rtl="0" algn="just">
              <a:lnSpc>
                <a:spcPct val="115000"/>
              </a:lnSpc>
              <a:spcBef>
                <a:spcPts val="600"/>
              </a:spcBef>
              <a:spcAft>
                <a:spcPts val="0"/>
              </a:spcAft>
              <a:buClr>
                <a:schemeClr val="dk1"/>
              </a:buClr>
              <a:buSzPts val="1100"/>
              <a:buFont typeface="Arial"/>
              <a:buChar char="-"/>
            </a:pPr>
            <a:r>
              <a:rPr b="0" i="0" lang="it" sz="1200" u="none" cap="none" strike="noStrike">
                <a:solidFill>
                  <a:schemeClr val="dk1"/>
                </a:solidFill>
                <a:latin typeface="Times New Roman"/>
                <a:ea typeface="Times New Roman"/>
                <a:cs typeface="Times New Roman"/>
                <a:sym typeface="Times New Roman"/>
              </a:rPr>
              <a:t>The three CUDA implementations show very similar performance, with differences below 1%. This suggests that for this type of workload, memory bandwidth is not the main bottleneck, and shared/constant memory optimizations have limited impact. However, the speedup compared to CPU is dramatic (&gt;300x), confirming GPU suitability for this type of processing.</a:t>
            </a:r>
            <a:endParaRPr b="0" i="0" sz="1200" u="none" cap="none" strike="noStrike">
              <a:solidFill>
                <a:schemeClr val="dk1"/>
              </a:solidFill>
              <a:latin typeface="Times New Roman"/>
              <a:ea typeface="Times New Roman"/>
              <a:cs typeface="Times New Roman"/>
              <a:sym typeface="Times New Roman"/>
            </a:endParaRPr>
          </a:p>
          <a:p>
            <a:pPr indent="-298450" lvl="0" marL="457200" marR="0" rtl="0" algn="just">
              <a:lnSpc>
                <a:spcPct val="115000"/>
              </a:lnSpc>
              <a:spcBef>
                <a:spcPts val="600"/>
              </a:spcBef>
              <a:spcAft>
                <a:spcPts val="0"/>
              </a:spcAft>
              <a:buClr>
                <a:schemeClr val="dk1"/>
              </a:buClr>
              <a:buSzPts val="1100"/>
              <a:buFont typeface="Arial"/>
              <a:buChar char="-"/>
            </a:pPr>
            <a:r>
              <a:rPr b="0" i="0" lang="it" sz="1200" u="none" cap="none" strike="noStrike">
                <a:solidFill>
                  <a:schemeClr val="dk1"/>
                </a:solidFill>
                <a:latin typeface="Times New Roman"/>
                <a:ea typeface="Times New Roman"/>
                <a:cs typeface="Times New Roman"/>
                <a:sym typeface="Times New Roman"/>
              </a:rPr>
              <a:t>Speedup increases with image and kernel size, reaching optimal values for images ≥1024×1024 and kernels ≥5×5. For small images (256×256), kernel launch overhead and data transfer reduce parallelization benefits.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000"/>
              </a:spcBef>
              <a:spcAft>
                <a:spcPts val="0"/>
              </a:spcAft>
              <a:buClr>
                <a:srgbClr val="000000"/>
              </a:buClr>
              <a:buSzPts val="1300"/>
              <a:buFont typeface="Arial"/>
              <a:buNone/>
            </a:pPr>
            <a:r>
              <a:rPr b="1" i="0" lang="it" sz="1300" u="none" cap="none" strike="noStrike">
                <a:solidFill>
                  <a:schemeClr val="dk1"/>
                </a:solidFill>
                <a:latin typeface="Times New Roman"/>
                <a:ea typeface="Times New Roman"/>
                <a:cs typeface="Times New Roman"/>
                <a:sym typeface="Times New Roman"/>
              </a:rPr>
              <a:t>Future Developments</a:t>
            </a:r>
            <a:endParaRPr b="1" i="0" sz="1300" u="none" cap="none" strike="noStrike">
              <a:solidFill>
                <a:schemeClr val="dk1"/>
              </a:solidFill>
              <a:latin typeface="Times New Roman"/>
              <a:ea typeface="Times New Roman"/>
              <a:cs typeface="Times New Roman"/>
              <a:sym typeface="Times New Roman"/>
            </a:endParaRPr>
          </a:p>
          <a:p>
            <a:pPr indent="-304800" lvl="0" marL="457200" marR="0" rtl="0" algn="just">
              <a:lnSpc>
                <a:spcPct val="115000"/>
              </a:lnSpc>
              <a:spcBef>
                <a:spcPts val="400"/>
              </a:spcBef>
              <a:spcAft>
                <a:spcPts val="0"/>
              </a:spcAft>
              <a:buClr>
                <a:schemeClr val="dk1"/>
              </a:buClr>
              <a:buSzPts val="1200"/>
              <a:buFont typeface="Times New Roman"/>
              <a:buChar char="-"/>
            </a:pPr>
            <a:r>
              <a:rPr b="0" i="0" lang="it" sz="1200" u="none" cap="none" strike="noStrike">
                <a:solidFill>
                  <a:schemeClr val="dk1"/>
                </a:solidFill>
                <a:latin typeface="Times New Roman"/>
                <a:ea typeface="Times New Roman"/>
                <a:cs typeface="Times New Roman"/>
                <a:sym typeface="Times New Roman"/>
              </a:rPr>
              <a:t>Implementation of separable convolution (reduction from O(K²) to O(2K));</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just">
              <a:lnSpc>
                <a:spcPct val="115000"/>
              </a:lnSpc>
              <a:spcBef>
                <a:spcPts val="0"/>
              </a:spcBef>
              <a:spcAft>
                <a:spcPts val="0"/>
              </a:spcAft>
              <a:buClr>
                <a:schemeClr val="dk1"/>
              </a:buClr>
              <a:buSzPts val="1200"/>
              <a:buFont typeface="Times New Roman"/>
              <a:buChar char="-"/>
            </a:pPr>
            <a:r>
              <a:rPr b="0" i="0" lang="it" sz="1200" u="none" cap="none" strike="noStrike">
                <a:solidFill>
                  <a:schemeClr val="dk1"/>
                </a:solidFill>
                <a:latin typeface="Times New Roman"/>
                <a:ea typeface="Times New Roman"/>
                <a:cs typeface="Times New Roman"/>
                <a:sym typeface="Times New Roman"/>
              </a:rPr>
              <a:t>Support for batch processing of multiple images;</a:t>
            </a:r>
            <a:endParaRPr b="0" i="0" sz="1200" u="none" cap="none" strike="noStrike">
              <a:solidFill>
                <a:schemeClr val="dk1"/>
              </a:solidFill>
              <a:latin typeface="Times New Roman"/>
              <a:ea typeface="Times New Roman"/>
              <a:cs typeface="Times New Roman"/>
              <a:sym typeface="Times New Roman"/>
            </a:endParaRPr>
          </a:p>
          <a:p>
            <a:pPr indent="-298450" lvl="0" marL="457200" marR="0" rtl="0" algn="just">
              <a:lnSpc>
                <a:spcPct val="115000"/>
              </a:lnSpc>
              <a:spcBef>
                <a:spcPts val="0"/>
              </a:spcBef>
              <a:spcAft>
                <a:spcPts val="600"/>
              </a:spcAft>
              <a:buClr>
                <a:schemeClr val="dk1"/>
              </a:buClr>
              <a:buSzPts val="1100"/>
              <a:buFont typeface="Arial"/>
              <a:buChar char="-"/>
            </a:pPr>
            <a:r>
              <a:rPr b="0" i="0" lang="it" sz="1200" u="none" cap="none" strike="noStrike">
                <a:solidFill>
                  <a:schemeClr val="dk1"/>
                </a:solidFill>
                <a:latin typeface="Times New Roman"/>
                <a:ea typeface="Times New Roman"/>
                <a:cs typeface="Times New Roman"/>
                <a:sym typeface="Times New Roman"/>
              </a:rPr>
              <a:t>Implementation of more complex kernels (bilateral filter, non-local means)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type="title"/>
          </p:nvPr>
        </p:nvSpPr>
        <p:spPr>
          <a:xfrm>
            <a:off x="698648" y="1206936"/>
            <a:ext cx="8261400" cy="7058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Verdana"/>
              <a:buNone/>
            </a:pPr>
            <a:r>
              <a:rPr lang="it"/>
              <a:t>Conclusion</a:t>
            </a:r>
            <a:endParaRPr/>
          </a:p>
        </p:txBody>
      </p:sp>
      <p:sp>
        <p:nvSpPr>
          <p:cNvPr id="270" name="Google Shape;270;p16"/>
          <p:cNvSpPr txBox="1"/>
          <p:nvPr>
            <p:ph idx="1" type="body"/>
          </p:nvPr>
        </p:nvSpPr>
        <p:spPr>
          <a:xfrm>
            <a:off x="0" y="4956900"/>
            <a:ext cx="9264600" cy="186600"/>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4C7E"/>
              </a:buClr>
              <a:buSzPts val="1000"/>
              <a:buNone/>
            </a:pPr>
            <a:r>
              <a:rPr lang="it" sz="1100"/>
              <a:t>Conclusione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Introduction - Problem Statement</a:t>
            </a:r>
            <a:endParaRPr/>
          </a:p>
        </p:txBody>
      </p:sp>
      <p:sp>
        <p:nvSpPr>
          <p:cNvPr id="153" name="Google Shape;153;p2"/>
          <p:cNvSpPr txBox="1"/>
          <p:nvPr>
            <p:ph idx="1" type="body"/>
          </p:nvPr>
        </p:nvSpPr>
        <p:spPr>
          <a:xfrm>
            <a:off x="246533" y="4907779"/>
            <a:ext cx="7590300" cy="187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2"/>
              </a:buClr>
              <a:buSzPts val="1100"/>
              <a:buFont typeface="Arial"/>
              <a:buNone/>
            </a:pPr>
            <a:r>
              <a:rPr lang="it"/>
              <a:t>Introduction</a:t>
            </a:r>
            <a:endParaRPr/>
          </a:p>
        </p:txBody>
      </p:sp>
      <p:sp>
        <p:nvSpPr>
          <p:cNvPr id="154" name="Google Shape;154;p2"/>
          <p:cNvSpPr txBox="1"/>
          <p:nvPr/>
        </p:nvSpPr>
        <p:spPr>
          <a:xfrm>
            <a:off x="520050" y="1401897"/>
            <a:ext cx="74382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Need for real-time, high-resolution image processing (Computer Vision, Video Editing);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Limitations of sequential CPU processing for pixel-wise operations on large datasets;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Convolution as the foundational operation for digital image filtering;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Kodak Dataset: </a:t>
            </a:r>
            <a:r>
              <a:rPr b="0" i="0" lang="it" sz="1400" u="sng" cap="none" strike="noStrike">
                <a:solidFill>
                  <a:schemeClr val="hlink"/>
                </a:solidFill>
                <a:latin typeface="Arial"/>
                <a:ea typeface="Arial"/>
                <a:cs typeface="Arial"/>
                <a:sym typeface="Arial"/>
                <a:hlinkClick r:id="rId3"/>
              </a:rPr>
              <a:t>https://www.kaggle.com/datasets/sherylmehta/kodak-dataset</a:t>
            </a:r>
            <a:r>
              <a:rPr b="0" i="0" lang="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Implement a sequential CPU version as baseline for performance comparison;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implement kernel-based image processing techniques using GPU parallelization with CUDA;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it" sz="1400" u="none" cap="none" strike="noStrike">
                <a:solidFill>
                  <a:srgbClr val="000000"/>
                </a:solidFill>
                <a:latin typeface="Arial"/>
                <a:ea typeface="Arial"/>
                <a:cs typeface="Arial"/>
                <a:sym typeface="Arial"/>
              </a:rPr>
              <a:t>compare performances;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Theoretical background</a:t>
            </a:r>
            <a:endParaRPr/>
          </a:p>
        </p:txBody>
      </p:sp>
      <p:sp>
        <p:nvSpPr>
          <p:cNvPr id="160" name="Google Shape;160;p3"/>
          <p:cNvSpPr txBox="1"/>
          <p:nvPr>
            <p:ph type="title"/>
          </p:nvPr>
        </p:nvSpPr>
        <p:spPr>
          <a:xfrm>
            <a:off x="520051" y="782220"/>
            <a:ext cx="8103900" cy="6410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Theoretical Background</a:t>
            </a:r>
            <a:endParaRPr/>
          </a:p>
        </p:txBody>
      </p:sp>
      <p:sp>
        <p:nvSpPr>
          <p:cNvPr id="161" name="Google Shape;161;p3"/>
          <p:cNvSpPr txBox="1"/>
          <p:nvPr/>
        </p:nvSpPr>
        <p:spPr>
          <a:xfrm>
            <a:off x="520050" y="1423250"/>
            <a:ext cx="78246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it" sz="1000" u="none" cap="none" strike="noStrike">
                <a:solidFill>
                  <a:srgbClr val="000000"/>
                </a:solidFill>
                <a:latin typeface="Arial"/>
                <a:ea typeface="Arial"/>
                <a:cs typeface="Arial"/>
                <a:sym typeface="Arial"/>
              </a:rPr>
              <a:t>2D convolution is mathematically defined as: g(x,y) = Σ_i Σ_j f(x+i, y+j) · ω(i,j), where g is the filtered image, f is the original image, and ω is the convolution kernel. For each pixel, the operation requires K×K multiplications and sums, where K is the kernel dimension.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62" name="Google Shape;162;p3"/>
          <p:cNvGraphicFramePr/>
          <p:nvPr/>
        </p:nvGraphicFramePr>
        <p:xfrm>
          <a:off x="520050" y="2015675"/>
          <a:ext cx="3000000" cy="3000000"/>
        </p:xfrm>
        <a:graphic>
          <a:graphicData uri="http://schemas.openxmlformats.org/drawingml/2006/table">
            <a:tbl>
              <a:tblPr>
                <a:noFill/>
                <a:tableStyleId>{55A7B2DB-4387-4D25-A250-127B0B9DC372}</a:tableStyleId>
              </a:tblPr>
              <a:tblGrid>
                <a:gridCol w="2641100"/>
                <a:gridCol w="2641100"/>
                <a:gridCol w="2641100"/>
              </a:tblGrid>
              <a:tr h="350500">
                <a:tc>
                  <a:txBody>
                    <a:bodyPr/>
                    <a:lstStyle/>
                    <a:p>
                      <a:pPr indent="0" lvl="0" marL="0" marR="0" rtl="0" algn="l">
                        <a:lnSpc>
                          <a:spcPct val="100000"/>
                        </a:lnSpc>
                        <a:spcBef>
                          <a:spcPts val="0"/>
                        </a:spcBef>
                        <a:spcAft>
                          <a:spcPts val="0"/>
                        </a:spcAft>
                        <a:buClr>
                          <a:srgbClr val="000000"/>
                        </a:buClr>
                        <a:buSzPts val="1100"/>
                        <a:buFont typeface="Arial"/>
                        <a:buNone/>
                      </a:pPr>
                      <a:r>
                        <a:rPr b="1" lang="it" sz="1100" u="none" cap="none" strike="noStrike"/>
                        <a:t>Kernel</a:t>
                      </a:r>
                      <a:endParaRPr b="1"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it" sz="1100" u="none" cap="none" strike="noStrike"/>
                        <a:t>Size</a:t>
                      </a:r>
                      <a:endParaRPr b="1"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it" sz="1100" u="none" cap="none" strike="noStrike"/>
                        <a:t>Application</a:t>
                      </a:r>
                      <a:endParaRPr b="1"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Gaussian Blur</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 5x5, 7x7</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Gaussian smoothing</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Box Blur</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 5x5, 7x7</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Uniform smoothing</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Sharpen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Sharpness enhancement</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Sobel X/Y</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Directional edge detection</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Prewitt X/Y</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Edge detection</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Laplacian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Omnidirectional edge detection</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Emboss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3x3</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3D relief effect</a:t>
                      </a:r>
                      <a:endParaRPr sz="1100" u="none" cap="none" strike="noStrike"/>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CUDA Architecture</a:t>
            </a:r>
            <a:endParaRPr/>
          </a:p>
        </p:txBody>
      </p:sp>
      <p:sp>
        <p:nvSpPr>
          <p:cNvPr id="168" name="Google Shape;168;p4"/>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CUDA Architecture - Hardware used</a:t>
            </a:r>
            <a:endParaRPr/>
          </a:p>
        </p:txBody>
      </p:sp>
      <p:sp>
        <p:nvSpPr>
          <p:cNvPr id="169" name="Google Shape;169;p4"/>
          <p:cNvSpPr txBox="1"/>
          <p:nvPr/>
        </p:nvSpPr>
        <p:spPr>
          <a:xfrm>
            <a:off x="520050" y="1423250"/>
            <a:ext cx="7824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it" sz="1200" u="none" cap="none" strike="noStrike">
                <a:solidFill>
                  <a:srgbClr val="000000"/>
                </a:solidFill>
                <a:latin typeface="Arial"/>
                <a:ea typeface="Arial"/>
                <a:cs typeface="Arial"/>
                <a:sym typeface="Arial"/>
              </a:rPr>
              <a:t>CUDA (Compute Unified Device Architecture) is a parallel computing platform developed by NVIDIA. The CUDA architecture organizes threads in a three-level hierarchy: Grid (set of all blocks executing a kernel), Block (group of threads that can cooperate via shared memory), and Thread (minimum execution unit, each thread processes one or more pixels). Tests were executed on an NVIDIA GeForce GTX 1080 GPU, which can handle up to 1024 threads per block and up to 2048 active threads per Streaming Multiprocessor.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aphicFrame>
        <p:nvGraphicFramePr>
          <p:cNvPr id="170" name="Google Shape;170;p4"/>
          <p:cNvGraphicFramePr/>
          <p:nvPr/>
        </p:nvGraphicFramePr>
        <p:xfrm>
          <a:off x="1791250" y="2625275"/>
          <a:ext cx="3000000" cy="3000000"/>
        </p:xfrm>
        <a:graphic>
          <a:graphicData uri="http://schemas.openxmlformats.org/drawingml/2006/table">
            <a:tbl>
              <a:tblPr>
                <a:noFill/>
                <a:tableStyleId>{55A7B2DB-4387-4D25-A250-127B0B9DC372}</a:tableStyleId>
              </a:tblPr>
              <a:tblGrid>
                <a:gridCol w="2641100"/>
                <a:gridCol w="2641100"/>
              </a:tblGrid>
              <a:tr h="350500">
                <a:tc>
                  <a:txBody>
                    <a:bodyPr/>
                    <a:lstStyle/>
                    <a:p>
                      <a:pPr indent="0" lvl="0" marL="0" marR="0" rtl="0" algn="l">
                        <a:lnSpc>
                          <a:spcPct val="100000"/>
                        </a:lnSpc>
                        <a:spcBef>
                          <a:spcPts val="0"/>
                        </a:spcBef>
                        <a:spcAft>
                          <a:spcPts val="0"/>
                        </a:spcAft>
                        <a:buClr>
                          <a:srgbClr val="000000"/>
                        </a:buClr>
                        <a:buSzPts val="1100"/>
                        <a:buFont typeface="Arial"/>
                        <a:buNone/>
                      </a:pPr>
                      <a:r>
                        <a:rPr b="1" lang="it" sz="1100" u="none" cap="none" strike="noStrike"/>
                        <a:t>Specification</a:t>
                      </a:r>
                      <a:endParaRPr b="1"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it" sz="1100" u="none" cap="none" strike="noStrike"/>
                        <a:t>Value</a:t>
                      </a:r>
                      <a:endParaRPr b="1"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Architecture</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Pascal (SM 6.1)</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CUDA Cores</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2560</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Memory</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8 GB GDDR5X</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Bandwidth</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320 GB/s</a:t>
                      </a:r>
                      <a:endParaRPr sz="1100" u="none" cap="none" strike="noStrike"/>
                    </a:p>
                  </a:txBody>
                  <a:tcPr marT="91425" marB="91425" marR="91425" marL="91425"/>
                </a:tc>
              </a:tr>
              <a:tr h="350500">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Base Clock</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lang="it" sz="1100" u="none" cap="none" strike="noStrike"/>
                        <a:t>1607 Mhz</a:t>
                      </a:r>
                      <a:endParaRPr sz="1100" u="none" cap="none" strike="noStrike"/>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76" name="Google Shape;176;p5"/>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a:t>
            </a:r>
            <a:endParaRPr/>
          </a:p>
        </p:txBody>
      </p:sp>
      <p:sp>
        <p:nvSpPr>
          <p:cNvPr id="177" name="Google Shape;177;p5"/>
          <p:cNvSpPr txBox="1"/>
          <p:nvPr/>
        </p:nvSpPr>
        <p:spPr>
          <a:xfrm>
            <a:off x="520050" y="1423250"/>
            <a:ext cx="7824600" cy="28977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15000"/>
              </a:lnSpc>
              <a:spcBef>
                <a:spcPts val="0"/>
              </a:spcBef>
              <a:spcAft>
                <a:spcPts val="0"/>
              </a:spcAft>
              <a:buClr>
                <a:schemeClr val="dk1"/>
              </a:buClr>
              <a:buSzPts val="1200"/>
              <a:buFont typeface="Times New Roman"/>
              <a:buChar char="-"/>
            </a:pPr>
            <a:r>
              <a:rPr b="1" i="0" lang="it" sz="1300" u="none" cap="none" strike="noStrike">
                <a:solidFill>
                  <a:schemeClr val="dk1"/>
                </a:solidFill>
                <a:latin typeface="Arial"/>
                <a:ea typeface="Arial"/>
                <a:cs typeface="Arial"/>
                <a:sym typeface="Arial"/>
              </a:rPr>
              <a:t>Sequential</a:t>
            </a:r>
            <a:r>
              <a:rPr b="0" i="0" lang="it" sz="1200" u="none" cap="none" strike="noStrike">
                <a:solidFill>
                  <a:schemeClr val="dk1"/>
                </a:solidFill>
                <a:latin typeface="Arial"/>
                <a:ea typeface="Arial"/>
                <a:cs typeface="Arial"/>
                <a:sym typeface="Arial"/>
              </a:rPr>
              <a:t>: The CPU implementation uses a sequential approach with three nested loops: two to iterate over all image pixels and one to apply the kernel. The time complexity is O(W × H × K²) where W and H are image dimensions and K is the kernel size.</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000"/>
              </a:spcBef>
              <a:spcAft>
                <a:spcPts val="0"/>
              </a:spcAft>
              <a:buClr>
                <a:schemeClr val="dk1"/>
              </a:buClr>
              <a:buSzPts val="1200"/>
              <a:buFont typeface="Arial"/>
              <a:buChar char="-"/>
            </a:pPr>
            <a:r>
              <a:rPr b="1" i="0" lang="it" sz="1300" u="none" cap="none" strike="noStrike">
                <a:solidFill>
                  <a:schemeClr val="dk1"/>
                </a:solidFill>
                <a:latin typeface="Arial"/>
                <a:ea typeface="Arial"/>
                <a:cs typeface="Arial"/>
                <a:sym typeface="Arial"/>
              </a:rPr>
              <a:t>CUDA Implementations:</a:t>
            </a:r>
            <a:endParaRPr b="1" i="0" sz="1300" u="none" cap="none" strike="noStrike">
              <a:solidFill>
                <a:schemeClr val="dk1"/>
              </a:solidFill>
              <a:latin typeface="Arial"/>
              <a:ea typeface="Arial"/>
              <a:cs typeface="Arial"/>
              <a:sym typeface="Arial"/>
            </a:endParaRPr>
          </a:p>
          <a:p>
            <a:pPr indent="-311150" lvl="1" marL="914400" marR="0" rtl="0" algn="just">
              <a:lnSpc>
                <a:spcPct val="115000"/>
              </a:lnSpc>
              <a:spcBef>
                <a:spcPts val="400"/>
              </a:spcBef>
              <a:spcAft>
                <a:spcPts val="0"/>
              </a:spcAft>
              <a:buClr>
                <a:schemeClr val="dk1"/>
              </a:buClr>
              <a:buSzPts val="1300"/>
              <a:buFont typeface="Times New Roman"/>
              <a:buChar char="-"/>
            </a:pPr>
            <a:r>
              <a:rPr b="1" i="0" lang="it" sz="1200" u="none" cap="none" strike="noStrike">
                <a:solidFill>
                  <a:schemeClr val="dk1"/>
                </a:solidFill>
                <a:latin typeface="Arial"/>
                <a:ea typeface="Arial"/>
                <a:cs typeface="Arial"/>
                <a:sym typeface="Arial"/>
              </a:rPr>
              <a:t>Global Memory: </a:t>
            </a:r>
            <a:r>
              <a:rPr b="0" i="0" lang="it" sz="1200" u="none" cap="none" strike="noStrike">
                <a:solidFill>
                  <a:schemeClr val="dk1"/>
                </a:solidFill>
                <a:latin typeface="Arial"/>
                <a:ea typeface="Arial"/>
                <a:cs typeface="Arial"/>
                <a:sym typeface="Arial"/>
              </a:rPr>
              <a:t>The base version uses only global memory. Each thread computes one pixel reading directly from global memory. This version suffers from high memory access latency.</a:t>
            </a:r>
            <a:endParaRPr b="0" i="0" sz="1200" u="none" cap="none" strike="noStrike">
              <a:solidFill>
                <a:schemeClr val="dk1"/>
              </a:solidFill>
              <a:latin typeface="Arial"/>
              <a:ea typeface="Arial"/>
              <a:cs typeface="Arial"/>
              <a:sym typeface="Arial"/>
            </a:endParaRPr>
          </a:p>
          <a:p>
            <a:pPr indent="-311150" lvl="1" marL="914400" marR="0" rtl="0" algn="just">
              <a:lnSpc>
                <a:spcPct val="115000"/>
              </a:lnSpc>
              <a:spcBef>
                <a:spcPts val="600"/>
              </a:spcBef>
              <a:spcAft>
                <a:spcPts val="0"/>
              </a:spcAft>
              <a:buClr>
                <a:schemeClr val="dk1"/>
              </a:buClr>
              <a:buSzPts val="1300"/>
              <a:buFont typeface="Times New Roman"/>
              <a:buChar char="-"/>
            </a:pPr>
            <a:r>
              <a:rPr b="1" i="0" lang="it" sz="1200" u="none" cap="none" strike="noStrike">
                <a:solidFill>
                  <a:schemeClr val="dk1"/>
                </a:solidFill>
                <a:latin typeface="Arial"/>
                <a:ea typeface="Arial"/>
                <a:cs typeface="Arial"/>
                <a:sym typeface="Arial"/>
              </a:rPr>
              <a:t>Constant Memory: </a:t>
            </a:r>
            <a:r>
              <a:rPr b="0" i="0" lang="it" sz="1200" u="none" cap="none" strike="noStrike">
                <a:solidFill>
                  <a:schemeClr val="dk1"/>
                </a:solidFill>
                <a:latin typeface="Arial"/>
                <a:ea typeface="Arial"/>
                <a:cs typeface="Arial"/>
                <a:sym typeface="Arial"/>
              </a:rPr>
              <a:t>The convolution kernel is stored in constant memory, a read-only cache optimized for broadcast access. This reduces traffic to global memory for kernel coefficients.</a:t>
            </a:r>
            <a:endParaRPr b="0" i="0" sz="1200" u="none" cap="none" strike="noStrike">
              <a:solidFill>
                <a:schemeClr val="dk1"/>
              </a:solidFill>
              <a:latin typeface="Arial"/>
              <a:ea typeface="Arial"/>
              <a:cs typeface="Arial"/>
              <a:sym typeface="Arial"/>
            </a:endParaRPr>
          </a:p>
          <a:p>
            <a:pPr indent="-304800" lvl="1" marL="914400" marR="0" rtl="0" algn="just">
              <a:lnSpc>
                <a:spcPct val="115000"/>
              </a:lnSpc>
              <a:spcBef>
                <a:spcPts val="600"/>
              </a:spcBef>
              <a:spcAft>
                <a:spcPts val="600"/>
              </a:spcAft>
              <a:buClr>
                <a:schemeClr val="dk1"/>
              </a:buClr>
              <a:buSzPts val="1200"/>
              <a:buFont typeface="Times New Roman"/>
              <a:buChar char="-"/>
            </a:pPr>
            <a:r>
              <a:rPr b="1" i="0" lang="it" sz="1200" u="none" cap="none" strike="noStrike">
                <a:solidFill>
                  <a:schemeClr val="dk1"/>
                </a:solidFill>
                <a:latin typeface="Arial"/>
                <a:ea typeface="Arial"/>
                <a:cs typeface="Arial"/>
                <a:sym typeface="Arial"/>
              </a:rPr>
              <a:t>Shared Memory: </a:t>
            </a:r>
            <a:r>
              <a:rPr b="0" i="0" lang="it" sz="1200" u="none" cap="none" strike="noStrike">
                <a:solidFill>
                  <a:schemeClr val="dk1"/>
                </a:solidFill>
                <a:latin typeface="Arial"/>
                <a:ea typeface="Arial"/>
                <a:cs typeface="Arial"/>
                <a:sym typeface="Arial"/>
              </a:rPr>
              <a:t>The most optimized version uses shared memory to create a local tile of the image. Block threads cooperate to load an image portion (including the halo needed for convolution) into shared memory, drastically reducing global memory accesses.</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83" name="Google Shape;183;p6"/>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Sequential</a:t>
            </a:r>
            <a:endParaRPr/>
          </a:p>
        </p:txBody>
      </p:sp>
      <p:graphicFrame>
        <p:nvGraphicFramePr>
          <p:cNvPr id="184" name="Google Shape;184;p6"/>
          <p:cNvGraphicFramePr/>
          <p:nvPr/>
        </p:nvGraphicFramePr>
        <p:xfrm>
          <a:off x="952500" y="1423325"/>
          <a:ext cx="3000000" cy="3000000"/>
        </p:xfrm>
        <a:graphic>
          <a:graphicData uri="http://schemas.openxmlformats.org/drawingml/2006/table">
            <a:tbl>
              <a:tblPr>
                <a:noFill/>
                <a:tableStyleId>{55A7B2DB-4387-4D25-A250-127B0B9DC372}</a:tableStyleId>
              </a:tblPr>
              <a:tblGrid>
                <a:gridCol w="72390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it" sz="1400" u="none" cap="none" strike="noStrike"/>
                        <a:t>Nested loops</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for (int y = 0; y &lt; height; 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for (int x = 0; x &lt; width; x++)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for (int c = 0; c &lt; channels; c++)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float sum = 0.0f;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for (int ky = -half; ky &lt;= half; ky++)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for (int kx = -half; kx &lt;= half; kx++)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int px = clamp_coord(x + kx, 0, width - 1);</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int py = clamp_coord(y + ky, 0, height - 1);</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int img_idx = (py * width + px) * channels + c;</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int k_idx = (ky + half) * kernel_size + (kx + half);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sum += static_cast&lt;float&gt;(input[img_idx]) * kernel[k_idx];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int out_idx = (y * width + x) * channels + c;</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output[out_idx] = static_cast&lt;uint8_t&gt;(</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std::max(0.0f, std::min(255.0f, sum))</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chemeClr val="dk1"/>
                        </a:buClr>
                        <a:buSzPts val="1100"/>
                        <a:buFont typeface="Arial"/>
                        <a:buNone/>
                      </a:pPr>
                      <a:r>
                        <a:rPr lang="it" sz="900" u="none" cap="none" strike="noStrike">
                          <a:solidFill>
                            <a:schemeClr val="dk1"/>
                          </a:solidFill>
                          <a:latin typeface="Comfortaa Medium"/>
                          <a:ea typeface="Comfortaa Medium"/>
                          <a:cs typeface="Comfortaa Medium"/>
                          <a:sym typeface="Comfortaa Medium"/>
                        </a:rPr>
                        <a:t>    }</a:t>
                      </a:r>
                      <a:endParaRPr sz="1400" u="none" cap="none" strike="noStrike">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90" name="Google Shape;190;p7"/>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Global Memory</a:t>
            </a:r>
            <a:endParaRPr/>
          </a:p>
        </p:txBody>
      </p:sp>
      <p:graphicFrame>
        <p:nvGraphicFramePr>
          <p:cNvPr id="191" name="Google Shape;191;p7"/>
          <p:cNvGraphicFramePr/>
          <p:nvPr/>
        </p:nvGraphicFramePr>
        <p:xfrm>
          <a:off x="952500" y="1423325"/>
          <a:ext cx="3000000" cy="3000000"/>
        </p:xfrm>
        <a:graphic>
          <a:graphicData uri="http://schemas.openxmlformats.org/drawingml/2006/table">
            <a:tbl>
              <a:tblPr>
                <a:noFill/>
                <a:tableStyleId>{55A7B2DB-4387-4D25-A250-127B0B9DC372}</a:tableStyleId>
              </a:tblPr>
              <a:tblGrid>
                <a:gridCol w="7239000"/>
              </a:tblGrid>
              <a:tr h="366325">
                <a:tc>
                  <a:txBody>
                    <a:bodyPr/>
                    <a:lstStyle/>
                    <a:p>
                      <a:pPr indent="0" lvl="0" marL="0" marR="0" rtl="0" algn="ctr">
                        <a:lnSpc>
                          <a:spcPct val="100000"/>
                        </a:lnSpc>
                        <a:spcBef>
                          <a:spcPts val="0"/>
                        </a:spcBef>
                        <a:spcAft>
                          <a:spcPts val="0"/>
                        </a:spcAft>
                        <a:buClr>
                          <a:srgbClr val="000000"/>
                        </a:buClr>
                        <a:buSzPts val="1400"/>
                        <a:buFont typeface="Arial"/>
                        <a:buNone/>
                      </a:pPr>
                      <a:r>
                        <a:rPr b="1" lang="it" sz="1400" u="none" cap="none" strike="noStrike"/>
                        <a:t>Naive Parallelism - </a:t>
                      </a:r>
                      <a:r>
                        <a:rPr b="1" lang="it" sz="1400" u="none" cap="none" strike="noStrike">
                          <a:solidFill>
                            <a:schemeClr val="dk1"/>
                          </a:solidFill>
                        </a:rPr>
                        <a:t>Generic pointer kernel</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669750">
                <a:tc>
                  <a:txBody>
                    <a:bodyPr/>
                    <a:lstStyle/>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x = blockIdx.x * blockDim.x + threadIdx.x;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y = blockIdx.y * blockDim.y + threadIdx.y;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if (x &gt;= width || y &gt;= height) return;</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half = kernel_size / 2;</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c = 0; c &lt; channels; c++)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float sum = 0.0f;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ky = -half; ky &lt;= half; ky++)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kx = -half; kx &lt;= half; kx++)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px = min(max(x + kx, 0), width - 1);</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py = min(max(y + ky, 0), height - 1);</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img_idx = (py * width + px) * channels + c;</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k_idx = (ky + half) * kernel_size + (kx + half);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sum += static_cast&lt;float&gt;(input[img_idx]) * kernel[k_idx];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out_idx = (y * width + x) * channels + c;</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output[out_idx] = static_cast&lt;uint8_t&gt;(fminf(fmaxf(sum, 0.0f), 255.0f));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8"/>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197" name="Google Shape;197;p8"/>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Constant Memory</a:t>
            </a:r>
            <a:endParaRPr/>
          </a:p>
        </p:txBody>
      </p:sp>
      <p:graphicFrame>
        <p:nvGraphicFramePr>
          <p:cNvPr id="198" name="Google Shape;198;p8"/>
          <p:cNvGraphicFramePr/>
          <p:nvPr/>
        </p:nvGraphicFramePr>
        <p:xfrm>
          <a:off x="952500" y="1423325"/>
          <a:ext cx="3000000" cy="3000000"/>
        </p:xfrm>
        <a:graphic>
          <a:graphicData uri="http://schemas.openxmlformats.org/drawingml/2006/table">
            <a:tbl>
              <a:tblPr>
                <a:noFill/>
                <a:tableStyleId>{55A7B2DB-4387-4D25-A250-127B0B9DC372}</a:tableStyleId>
              </a:tblPr>
              <a:tblGrid>
                <a:gridCol w="7239000"/>
              </a:tblGrid>
              <a:tr h="366325">
                <a:tc>
                  <a:txBody>
                    <a:bodyPr/>
                    <a:lstStyle/>
                    <a:p>
                      <a:pPr indent="0" lvl="0" marL="0" marR="0" rtl="0" algn="ctr">
                        <a:lnSpc>
                          <a:spcPct val="100000"/>
                        </a:lnSpc>
                        <a:spcBef>
                          <a:spcPts val="0"/>
                        </a:spcBef>
                        <a:spcAft>
                          <a:spcPts val="0"/>
                        </a:spcAft>
                        <a:buClr>
                          <a:srgbClr val="000000"/>
                        </a:buClr>
                        <a:buSzPts val="1400"/>
                        <a:buFont typeface="Arial"/>
                        <a:buNone/>
                      </a:pPr>
                      <a:r>
                        <a:rPr b="1" lang="it" sz="1400" u="none" cap="none" strike="noStrike"/>
                        <a:t>Kernel Optimization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669750">
                <a:tc>
                  <a:txBody>
                    <a:bodyPr/>
                    <a:lstStyle/>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#define MAX_KERNEL_SIZE 7</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#define MAX_KERNEL_ELEMENTS (MAX_KERNEL_SIZE * MAX_KERNEL_SIZE)</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__constant__ float d_kernel[MAX_KERNEL_ELEMENTS];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x = blockIdx.x * blockDim.x + threadIdx.x;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y = blockIdx.y * blockDim.y + threadIdx.y;</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if (x &gt;= width || y &gt;= height) return;</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half = kernel_size / 2;</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c = 0; c &lt; channels; c++)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float sum = 0.0f;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ky = -half; ky &lt;= half; ky++)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kx = -half; kx &lt;= half; kx++)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sum += static_cast&lt;float&gt;(input[img_idx]) * d_kernel[k_idx];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int out_idx = (y * width + x) * channels + c;</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output[out_idx] = static_cast&lt;uint8_t&gt;(fminf(fmaxf(sum, 0.0f), 255.0f));</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9"/>
          <p:cNvSpPr txBox="1"/>
          <p:nvPr>
            <p:ph idx="1" type="body"/>
          </p:nvPr>
        </p:nvSpPr>
        <p:spPr>
          <a:xfrm>
            <a:off x="233333" y="4927629"/>
            <a:ext cx="7590300" cy="18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100"/>
              <a:buNone/>
            </a:pPr>
            <a:r>
              <a:rPr lang="it"/>
              <a:t>Implementation</a:t>
            </a:r>
            <a:endParaRPr/>
          </a:p>
        </p:txBody>
      </p:sp>
      <p:sp>
        <p:nvSpPr>
          <p:cNvPr id="204" name="Google Shape;204;p9"/>
          <p:cNvSpPr txBox="1"/>
          <p:nvPr>
            <p:ph type="title"/>
          </p:nvPr>
        </p:nvSpPr>
        <p:spPr>
          <a:xfrm>
            <a:off x="520051" y="782220"/>
            <a:ext cx="8103900" cy="64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Font typeface="Verdana"/>
              <a:buNone/>
            </a:pPr>
            <a:r>
              <a:rPr lang="it"/>
              <a:t>Implementation - CUDA Shared Memory</a:t>
            </a:r>
            <a:endParaRPr/>
          </a:p>
        </p:txBody>
      </p:sp>
      <p:graphicFrame>
        <p:nvGraphicFramePr>
          <p:cNvPr id="205" name="Google Shape;205;p9"/>
          <p:cNvGraphicFramePr/>
          <p:nvPr/>
        </p:nvGraphicFramePr>
        <p:xfrm>
          <a:off x="952500" y="1423325"/>
          <a:ext cx="3000000" cy="3000000"/>
        </p:xfrm>
        <a:graphic>
          <a:graphicData uri="http://schemas.openxmlformats.org/drawingml/2006/table">
            <a:tbl>
              <a:tblPr>
                <a:noFill/>
                <a:tableStyleId>{55A7B2DB-4387-4D25-A250-127B0B9DC372}</a:tableStyleId>
              </a:tblPr>
              <a:tblGrid>
                <a:gridCol w="7239000"/>
              </a:tblGrid>
              <a:tr h="388125">
                <a:tc>
                  <a:txBody>
                    <a:bodyPr/>
                    <a:lstStyle/>
                    <a:p>
                      <a:pPr indent="0" lvl="0" marL="0" marR="0" rtl="0" algn="ctr">
                        <a:lnSpc>
                          <a:spcPct val="100000"/>
                        </a:lnSpc>
                        <a:spcBef>
                          <a:spcPts val="0"/>
                        </a:spcBef>
                        <a:spcAft>
                          <a:spcPts val="0"/>
                        </a:spcAft>
                        <a:buClr>
                          <a:srgbClr val="000000"/>
                        </a:buClr>
                        <a:buSzPts val="1400"/>
                        <a:buFont typeface="Arial"/>
                        <a:buNone/>
                      </a:pPr>
                      <a:r>
                        <a:rPr b="1" lang="it" sz="1400" u="none" cap="none" strike="noStrike"/>
                        <a:t>Thread Cooperation</a:t>
                      </a:r>
                      <a:endParaRPr b="1" sz="1400" u="none" cap="none" strike="noStrike"/>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973300">
                <a:tc>
                  <a:txBody>
                    <a:bodyPr/>
                    <a:lstStyle/>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template&lt;int BLOCK_SIZE, int RADIUS&gt;</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__global__ void convolve_shared(...)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 1. Static Allocation of Tile + Halo</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__shared__ float tile[BLOCK_SIZE + 2*RADIUS][BLOCK_SIZE + 2*RADIUS];</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 2. Cooperative Load</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tile[ty + RADIUS][tx + RADIUS] = input[idx];</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 Border threads load the Halo (neighbor pixels) here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__syncthreads(); // Wait for tile completion</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 3. Compute using fast on-chip memory</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for (int ky = -half; ky &lt;= half; ky++)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sum += tile[ty + RADIUS + ky][tx + RADIUS + kx] * d_kernel[...];</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output[idx] = static_cast&lt;uint8_t&gt;(fminf(fmaxf(sum, 0.0f), 255.0f));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     __syncthreads();</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900"/>
                        <a:buFont typeface="Arial"/>
                        <a:buNone/>
                      </a:pPr>
                      <a:r>
                        <a:rPr lang="it" sz="900" u="none" cap="none" strike="noStrike">
                          <a:solidFill>
                            <a:schemeClr val="dk1"/>
                          </a:solidFill>
                          <a:latin typeface="Comfortaa Medium"/>
                          <a:ea typeface="Comfortaa Medium"/>
                          <a:cs typeface="Comfortaa Medium"/>
                          <a:sym typeface="Comfortaa Medium"/>
                        </a:rPr>
                        <a:t>}</a:t>
                      </a:r>
                      <a:endParaRPr sz="900" u="none" cap="none" strike="noStrike">
                        <a:solidFill>
                          <a:schemeClr val="dk1"/>
                        </a:solidFill>
                        <a:latin typeface="Comfortaa Medium"/>
                        <a:ea typeface="Comfortaa Medium"/>
                        <a:cs typeface="Comfortaa Medium"/>
                        <a:sym typeface="Comfortaa Medium"/>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plate UniFI">
  <a:themeElements>
    <a:clrScheme name="UniFi">
      <a:dk1>
        <a:srgbClr val="000000"/>
      </a:dk1>
      <a:lt1>
        <a:srgbClr val="FEFFFF"/>
      </a:lt1>
      <a:dk2>
        <a:srgbClr val="000000"/>
      </a:dk2>
      <a:lt2>
        <a:srgbClr val="FFFFFF"/>
      </a:lt2>
      <a:accent1>
        <a:srgbClr val="004C7E"/>
      </a:accent1>
      <a:accent2>
        <a:srgbClr val="6D8AAF"/>
      </a:accent2>
      <a:accent3>
        <a:srgbClr val="455C79"/>
      </a:accent3>
      <a:accent4>
        <a:srgbClr val="273583"/>
      </a:accent4>
      <a:accent5>
        <a:srgbClr val="A64040"/>
      </a:accent5>
      <a:accent6>
        <a:srgbClr val="931B17"/>
      </a:accent6>
      <a:hlink>
        <a:srgbClr val="004C7E"/>
      </a:hlink>
      <a:folHlink>
        <a:srgbClr val="8401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